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jYjNWOm+Cd6ExgZU907TWRQNg7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1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Google Shape;26;p16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16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" name="Google Shape;28;p16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9" name="Google Shape;29;p16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0" name="Google Shape;30;p1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16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BB7">
                <a:alpha val="49803"/>
              </a:srgbClr>
            </a:solidFill>
            <a:ln>
              <a:noFill/>
            </a:ln>
          </p:spPr>
        </p:sp>
        <p:sp>
          <p:nvSpPr>
            <p:cNvPr id="32" name="Google Shape;32;p16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548BB7">
                <a:alpha val="69803"/>
              </a:srgbClr>
            </a:solidFill>
            <a:ln>
              <a:noFill/>
            </a:ln>
          </p:spPr>
        </p:sp>
        <p:sp>
          <p:nvSpPr>
            <p:cNvPr id="33" name="Google Shape;33;p16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5D7E">
                <a:alpha val="80000"/>
              </a:srgbClr>
            </a:solidFill>
            <a:ln>
              <a:noFill/>
            </a:ln>
          </p:spPr>
        </p:sp>
        <p:sp>
          <p:nvSpPr>
            <p:cNvPr id="34" name="Google Shape;34;p1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345D7E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16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rgbClr val="548BB7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16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5400"/>
              <a:buFont typeface="Trebuchet MS"/>
              <a:buNone/>
              <a:defRPr sz="5400">
                <a:solidFill>
                  <a:srgbClr val="548BB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41" name="Google Shape;4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113" name="Google Shape;11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122" name="Google Shape;122;p26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26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pic>
        <p:nvPicPr>
          <p:cNvPr id="124" name="Google Shape;12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7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9" name="Google Shape;129;p2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132" name="Google Shape;13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la tarjeta de nombre">
  <p:cSld name="Citar la tarjeta de nombr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7" name="Google Shape;137;p28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141" name="Google Shape;141;p28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42" name="Google Shape;142;p28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pic>
        <p:nvPicPr>
          <p:cNvPr id="143" name="Google Shape;14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ro o falso">
  <p:cSld name="Verdadero o falso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1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65" name="Google Shape;165;p3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53" name="Google Shape;5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/>
          <p:nvPr>
            <p:ph type="title"/>
          </p:nvPr>
        </p:nvSpPr>
        <p:spPr>
          <a:xfrm>
            <a:off x="677334" y="609600"/>
            <a:ext cx="8596668" cy="1821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60" name="Google Shape;6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9"/>
          <p:cNvSpPr/>
          <p:nvPr/>
        </p:nvSpPr>
        <p:spPr>
          <a:xfrm>
            <a:off x="677334" y="2722275"/>
            <a:ext cx="10121617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5400" cap="none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AQUÍ</a:t>
            </a:r>
            <a:r>
              <a:rPr b="1" lang="es-PE" sz="5400" cap="none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 COLOCAR EN GRANDE EL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5400" cap="none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NOMBRE DEL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5400" cap="none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TEMA O SUBTEMA</a:t>
            </a:r>
            <a:endParaRPr b="1" sz="5400" cap="none">
              <a:solidFill>
                <a:srgbClr val="00B05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69" name="Google Shape;6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4" name="Google Shape;74;p21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6" name="Google Shape;76;p21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80" name="Google Shape;8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87" name="Google Shape;8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93" name="Google Shape;93;p2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96" name="Google Shape;9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4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2" name="Google Shape;102;p2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105" name="Google Shape;10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15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5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15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0" name="Google Shape;10;p15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5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5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BB7">
                <a:alpha val="49803"/>
              </a:srgbClr>
            </a:solidFill>
            <a:ln>
              <a:noFill/>
            </a:ln>
          </p:spPr>
        </p:sp>
        <p:sp>
          <p:nvSpPr>
            <p:cNvPr id="13" name="Google Shape;13;p15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548BB7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15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5D7E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15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345D7E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rgbClr val="548BB7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1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548BB7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rgbClr val="548BB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548BB7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48BB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48BB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48BB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48BB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48BB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48BB7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48BB7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48BB7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48BB7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22" name="Google Shape;22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120800" y="5084100"/>
            <a:ext cx="2868174" cy="170993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"/>
          <p:cNvGrpSpPr/>
          <p:nvPr/>
        </p:nvGrpSpPr>
        <p:grpSpPr>
          <a:xfrm>
            <a:off x="847726" y="58291"/>
            <a:ext cx="9923550" cy="6434667"/>
            <a:chOff x="847726" y="58291"/>
            <a:chExt cx="9923550" cy="6434667"/>
          </a:xfrm>
        </p:grpSpPr>
        <p:grpSp>
          <p:nvGrpSpPr>
            <p:cNvPr id="175" name="Google Shape;175;p1"/>
            <p:cNvGrpSpPr/>
            <p:nvPr/>
          </p:nvGrpSpPr>
          <p:grpSpPr>
            <a:xfrm>
              <a:off x="847726" y="58291"/>
              <a:ext cx="9647800" cy="6434667"/>
              <a:chOff x="207465" y="-1691289"/>
              <a:chExt cx="8191500" cy="4381501"/>
            </a:xfrm>
          </p:grpSpPr>
          <p:pic>
            <p:nvPicPr>
              <p:cNvPr descr="Blackboard background illustration image_picture free download  400062244_lovepik.com" id="176" name="Google Shape;176;p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07465" y="-1691289"/>
                <a:ext cx="8191500" cy="4381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lackboard background illustration image_picture free download  400062244_lovepik.com" id="177" name="Google Shape;177;p1"/>
              <p:cNvPicPr preferRelativeResize="0"/>
              <p:nvPr/>
            </p:nvPicPr>
            <p:blipFill rotWithShape="1">
              <a:blip r:embed="rId3">
                <a:alphaModFix/>
              </a:blip>
              <a:srcRect b="57092" l="38076" r="38668" t="34791"/>
              <a:stretch/>
            </p:blipFill>
            <p:spPr>
              <a:xfrm>
                <a:off x="3325314" y="-182004"/>
                <a:ext cx="1905000" cy="10919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Colegio Saco Oliveros Puerta de Pro" id="178" name="Google Shape;178;p1"/>
            <p:cNvPicPr preferRelativeResize="0"/>
            <p:nvPr/>
          </p:nvPicPr>
          <p:blipFill rotWithShape="1">
            <a:blip r:embed="rId4">
              <a:alphaModFix/>
            </a:blip>
            <a:srcRect b="51193" l="24362" r="24698" t="-490"/>
            <a:stretch/>
          </p:blipFill>
          <p:spPr>
            <a:xfrm>
              <a:off x="9416586" y="5458300"/>
              <a:ext cx="643779" cy="4070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1"/>
            <p:cNvSpPr/>
            <p:nvPr/>
          </p:nvSpPr>
          <p:spPr>
            <a:xfrm>
              <a:off x="10219774" y="5429250"/>
              <a:ext cx="551502" cy="45639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l"/>
              <a:r>
                <a:rPr b="0" i="0">
                  <a:ln>
                    <a:noFill/>
                  </a:ln>
                  <a:solidFill>
                    <a:srgbClr val="E40421"/>
                  </a:solidFill>
                  <a:latin typeface="Baumans"/>
                </a:rPr>
                <a:t>SA</a:t>
              </a: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10178250" y="5202875"/>
              <a:ext cx="526728" cy="15017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l"/>
              <a:r>
                <a:rPr b="0" i="0">
                  <a:ln>
                    <a:noFill/>
                  </a:ln>
                  <a:solidFill>
                    <a:srgbClr val="004F9F"/>
                  </a:solidFill>
                  <a:latin typeface="Arial Black"/>
                </a:rPr>
                <a:t>COLE</a:t>
              </a: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9223341" y="5930704"/>
              <a:ext cx="1293583" cy="478087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l"/>
              <a:r>
                <a:rPr b="0" i="0">
                  <a:ln>
                    <a:noFill/>
                  </a:ln>
                  <a:solidFill>
                    <a:srgbClr val="E40421"/>
                  </a:solidFill>
                  <a:latin typeface="Baumans"/>
                </a:rPr>
                <a:t>OLIV</a:t>
              </a:r>
            </a:p>
          </p:txBody>
        </p:sp>
      </p:grpSp>
      <p:pic>
        <p:nvPicPr>
          <p:cNvPr id="182" name="Google Shape;18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59267" y="3655430"/>
            <a:ext cx="1950884" cy="293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9952303" y="793778"/>
            <a:ext cx="1298766" cy="270162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"/>
          <p:cNvSpPr/>
          <p:nvPr/>
        </p:nvSpPr>
        <p:spPr>
          <a:xfrm>
            <a:off x="2595237" y="3623240"/>
            <a:ext cx="6477104" cy="172981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C00000"/>
                </a:solidFill>
                <a:latin typeface="Baumans"/>
              </a:rPr>
              <a:t>PLANTEAMIENTO </a:t>
            </a:r>
            <a:b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C00000"/>
                </a:solidFill>
                <a:latin typeface="Baumans"/>
              </a:rPr>
            </a:br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C00000"/>
                </a:solidFill>
                <a:latin typeface="Baumans"/>
              </a:rPr>
              <a:t>DE ECUACIONES MATEMATIZACIÓN</a:t>
            </a:r>
          </a:p>
        </p:txBody>
      </p:sp>
      <p:sp>
        <p:nvSpPr>
          <p:cNvPr id="185" name="Google Shape;185;p1"/>
          <p:cNvSpPr/>
          <p:nvPr/>
        </p:nvSpPr>
        <p:spPr>
          <a:xfrm>
            <a:off x="1651411" y="550000"/>
            <a:ext cx="7993286" cy="9166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Baumans"/>
              </a:rPr>
              <a:t>CURSO: RAZONAMIENTO MATEMÁTICO</a:t>
            </a:r>
          </a:p>
        </p:txBody>
      </p:sp>
      <p:sp>
        <p:nvSpPr>
          <p:cNvPr id="186" name="Google Shape;186;p1"/>
          <p:cNvSpPr/>
          <p:nvPr/>
        </p:nvSpPr>
        <p:spPr>
          <a:xfrm>
            <a:off x="3034782" y="1892935"/>
            <a:ext cx="2343818" cy="5033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Baumans"/>
              </a:rPr>
              <a:t>GRADO: QUINTO</a:t>
            </a:r>
          </a:p>
        </p:txBody>
      </p:sp>
      <p:sp>
        <p:nvSpPr>
          <p:cNvPr id="187" name="Google Shape;187;p1"/>
          <p:cNvSpPr/>
          <p:nvPr/>
        </p:nvSpPr>
        <p:spPr>
          <a:xfrm>
            <a:off x="6335589" y="1789663"/>
            <a:ext cx="2343818" cy="5033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Baumans"/>
              </a:rPr>
              <a:t>UNIDAD: 7</a:t>
            </a:r>
          </a:p>
        </p:txBody>
      </p:sp>
      <p:sp>
        <p:nvSpPr>
          <p:cNvPr id="188" name="Google Shape;188;p1"/>
          <p:cNvSpPr/>
          <p:nvPr/>
        </p:nvSpPr>
        <p:spPr>
          <a:xfrm>
            <a:off x="3034782" y="2703648"/>
            <a:ext cx="2343818" cy="5033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Baumans"/>
              </a:rPr>
              <a:t>SEMANA:  2</a:t>
            </a:r>
          </a:p>
        </p:txBody>
      </p:sp>
      <p:sp>
        <p:nvSpPr>
          <p:cNvPr id="189" name="Google Shape;189;p1"/>
          <p:cNvSpPr/>
          <p:nvPr/>
        </p:nvSpPr>
        <p:spPr>
          <a:xfrm>
            <a:off x="6313761" y="2686296"/>
            <a:ext cx="2343818" cy="5033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Baumans"/>
              </a:rPr>
              <a:t>TEMA: 2</a:t>
            </a:r>
          </a:p>
        </p:txBody>
      </p:sp>
    </p:spTree>
  </p:cSld>
  <p:clrMapOvr>
    <a:masterClrMapping/>
  </p:clrMapOvr>
  <p:transition advTm="15016" spd="slow" p14:dur="1600">
    <p:blinds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0"/>
          <p:cNvSpPr/>
          <p:nvPr/>
        </p:nvSpPr>
        <p:spPr>
          <a:xfrm>
            <a:off x="1170806" y="771054"/>
            <a:ext cx="7853082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Si hace 20 años Rosita tenía 8 años, ¿qué edad tendrá dentro de 18 años?</a:t>
            </a:r>
          </a:p>
        </p:txBody>
      </p:sp>
      <p:sp>
        <p:nvSpPr>
          <p:cNvPr id="446" name="Google Shape;446;p10"/>
          <p:cNvSpPr/>
          <p:nvPr/>
        </p:nvSpPr>
        <p:spPr>
          <a:xfrm>
            <a:off x="2330442" y="3873010"/>
            <a:ext cx="839097" cy="2958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– 20</a:t>
            </a:r>
          </a:p>
        </p:txBody>
      </p:sp>
      <p:sp>
        <p:nvSpPr>
          <p:cNvPr id="447" name="Google Shape;447;p10"/>
          <p:cNvSpPr/>
          <p:nvPr/>
        </p:nvSpPr>
        <p:spPr>
          <a:xfrm>
            <a:off x="3289665" y="3979728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448" name="Google Shape;448;p10"/>
          <p:cNvSpPr/>
          <p:nvPr/>
        </p:nvSpPr>
        <p:spPr>
          <a:xfrm>
            <a:off x="3774264" y="3923293"/>
            <a:ext cx="320434" cy="245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8</a:t>
            </a:r>
          </a:p>
        </p:txBody>
      </p:sp>
      <p:sp>
        <p:nvSpPr>
          <p:cNvPr id="449" name="Google Shape;449;p10"/>
          <p:cNvSpPr/>
          <p:nvPr/>
        </p:nvSpPr>
        <p:spPr>
          <a:xfrm>
            <a:off x="2330442" y="4423542"/>
            <a:ext cx="839097" cy="2958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– 20</a:t>
            </a:r>
          </a:p>
        </p:txBody>
      </p:sp>
      <p:sp>
        <p:nvSpPr>
          <p:cNvPr id="450" name="Google Shape;450;p10"/>
          <p:cNvSpPr/>
          <p:nvPr/>
        </p:nvSpPr>
        <p:spPr>
          <a:xfrm>
            <a:off x="3289665" y="4530260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451" name="Google Shape;451;p10"/>
          <p:cNvSpPr/>
          <p:nvPr/>
        </p:nvSpPr>
        <p:spPr>
          <a:xfrm>
            <a:off x="3774264" y="4473825"/>
            <a:ext cx="320434" cy="245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8</a:t>
            </a:r>
          </a:p>
        </p:txBody>
      </p:sp>
      <p:sp>
        <p:nvSpPr>
          <p:cNvPr id="452" name="Google Shape;452;p10"/>
          <p:cNvSpPr/>
          <p:nvPr/>
        </p:nvSpPr>
        <p:spPr>
          <a:xfrm>
            <a:off x="4445822" y="4448682"/>
            <a:ext cx="525334" cy="2958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20</a:t>
            </a:r>
          </a:p>
        </p:txBody>
      </p:sp>
      <p:sp>
        <p:nvSpPr>
          <p:cNvPr id="453" name="Google Shape;453;p10"/>
          <p:cNvSpPr/>
          <p:nvPr/>
        </p:nvSpPr>
        <p:spPr>
          <a:xfrm>
            <a:off x="4175233" y="4502041"/>
            <a:ext cx="190054" cy="18909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454" name="Google Shape;454;p10"/>
          <p:cNvSpPr/>
          <p:nvPr/>
        </p:nvSpPr>
        <p:spPr>
          <a:xfrm>
            <a:off x="3795380" y="5024357"/>
            <a:ext cx="523036" cy="24374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28</a:t>
            </a:r>
          </a:p>
        </p:txBody>
      </p:sp>
      <p:sp>
        <p:nvSpPr>
          <p:cNvPr id="455" name="Google Shape;455;p10"/>
          <p:cNvSpPr/>
          <p:nvPr/>
        </p:nvSpPr>
        <p:spPr>
          <a:xfrm>
            <a:off x="3289665" y="5090723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456" name="Google Shape;456;p10"/>
          <p:cNvSpPr/>
          <p:nvPr/>
        </p:nvSpPr>
        <p:spPr>
          <a:xfrm>
            <a:off x="2857567" y="5013599"/>
            <a:ext cx="322731" cy="26977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457" name="Google Shape;457;p10"/>
          <p:cNvSpPr/>
          <p:nvPr/>
        </p:nvSpPr>
        <p:spPr>
          <a:xfrm>
            <a:off x="7555558" y="4159724"/>
            <a:ext cx="523036" cy="24374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28</a:t>
            </a:r>
          </a:p>
        </p:txBody>
      </p:sp>
      <p:sp>
        <p:nvSpPr>
          <p:cNvPr id="458" name="Google Shape;458;p10"/>
          <p:cNvSpPr/>
          <p:nvPr/>
        </p:nvSpPr>
        <p:spPr>
          <a:xfrm>
            <a:off x="7049843" y="4226090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459" name="Google Shape;459;p10"/>
          <p:cNvSpPr/>
          <p:nvPr/>
        </p:nvSpPr>
        <p:spPr>
          <a:xfrm>
            <a:off x="6617745" y="4148966"/>
            <a:ext cx="322731" cy="26977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E</a:t>
            </a:r>
          </a:p>
        </p:txBody>
      </p:sp>
      <p:sp>
        <p:nvSpPr>
          <p:cNvPr id="460" name="Google Shape;460;p10"/>
          <p:cNvSpPr/>
          <p:nvPr/>
        </p:nvSpPr>
        <p:spPr>
          <a:xfrm>
            <a:off x="8486404" y="4138175"/>
            <a:ext cx="525334" cy="2958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18</a:t>
            </a:r>
          </a:p>
        </p:txBody>
      </p:sp>
      <p:sp>
        <p:nvSpPr>
          <p:cNvPr id="461" name="Google Shape;461;p10"/>
          <p:cNvSpPr/>
          <p:nvPr/>
        </p:nvSpPr>
        <p:spPr>
          <a:xfrm>
            <a:off x="8215815" y="4191534"/>
            <a:ext cx="190054" cy="18909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462" name="Google Shape;462;p10"/>
          <p:cNvSpPr/>
          <p:nvPr/>
        </p:nvSpPr>
        <p:spPr>
          <a:xfrm>
            <a:off x="7555159" y="4884075"/>
            <a:ext cx="523036" cy="24374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46</a:t>
            </a:r>
          </a:p>
        </p:txBody>
      </p:sp>
      <p:sp>
        <p:nvSpPr>
          <p:cNvPr id="463" name="Google Shape;463;p10"/>
          <p:cNvSpPr/>
          <p:nvPr/>
        </p:nvSpPr>
        <p:spPr>
          <a:xfrm>
            <a:off x="7049444" y="4950441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464" name="Google Shape;464;p10"/>
          <p:cNvSpPr/>
          <p:nvPr/>
        </p:nvSpPr>
        <p:spPr>
          <a:xfrm>
            <a:off x="6617346" y="4873317"/>
            <a:ext cx="322731" cy="26977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E</a:t>
            </a:r>
          </a:p>
        </p:txBody>
      </p:sp>
      <p:sp>
        <p:nvSpPr>
          <p:cNvPr id="465" name="Google Shape;465;p10"/>
          <p:cNvSpPr/>
          <p:nvPr/>
        </p:nvSpPr>
        <p:spPr>
          <a:xfrm>
            <a:off x="2850777" y="5948979"/>
            <a:ext cx="5888962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Dentro de 18 años, Rosa tendrá 46 años</a:t>
            </a:r>
          </a:p>
        </p:txBody>
      </p:sp>
      <p:sp>
        <p:nvSpPr>
          <p:cNvPr id="466" name="Google Shape;466;p10"/>
          <p:cNvSpPr txBox="1"/>
          <p:nvPr/>
        </p:nvSpPr>
        <p:spPr>
          <a:xfrm>
            <a:off x="4387409" y="2451863"/>
            <a:ext cx="1606076" cy="369332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rgbClr val="CDDDEA"/>
              </a:gs>
              <a:gs pos="83000">
                <a:srgbClr val="CDDDEA"/>
              </a:gs>
              <a:gs pos="100000">
                <a:srgbClr val="DDE8F1"/>
              </a:gs>
            </a:gsLst>
            <a:lin ang="8100000" scaled="0"/>
          </a:gradFill>
          <a:ln cap="flat" cmpd="sng" w="28575">
            <a:solidFill>
              <a:srgbClr val="E40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PRESENTE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4986804" y="2948221"/>
            <a:ext cx="375091" cy="2711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468" name="Google Shape;468;p10"/>
          <p:cNvSpPr/>
          <p:nvPr/>
        </p:nvSpPr>
        <p:spPr>
          <a:xfrm>
            <a:off x="4404343" y="2829662"/>
            <a:ext cx="1606076" cy="474537"/>
          </a:xfrm>
          <a:prstGeom prst="rect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9" name="Google Shape;469;p10"/>
          <p:cNvSpPr/>
          <p:nvPr/>
        </p:nvSpPr>
        <p:spPr>
          <a:xfrm>
            <a:off x="6184463" y="2965872"/>
            <a:ext cx="1373278" cy="23312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+ 18</a:t>
            </a:r>
          </a:p>
        </p:txBody>
      </p:sp>
      <p:sp>
        <p:nvSpPr>
          <p:cNvPr id="470" name="Google Shape;470;p10"/>
          <p:cNvSpPr/>
          <p:nvPr/>
        </p:nvSpPr>
        <p:spPr>
          <a:xfrm>
            <a:off x="6022780" y="2829662"/>
            <a:ext cx="1606076" cy="474537"/>
          </a:xfrm>
          <a:prstGeom prst="rect">
            <a:avLst/>
          </a:prstGeom>
          <a:noFill/>
          <a:ln cap="rnd" cmpd="sng" w="19050">
            <a:solidFill>
              <a:srgbClr val="3D9D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1" name="Google Shape;471;p10"/>
          <p:cNvSpPr/>
          <p:nvPr/>
        </p:nvSpPr>
        <p:spPr>
          <a:xfrm>
            <a:off x="2791381" y="2829662"/>
            <a:ext cx="1606076" cy="474537"/>
          </a:xfrm>
          <a:prstGeom prst="rect">
            <a:avLst/>
          </a:prstGeom>
          <a:noFill/>
          <a:ln cap="rnd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2" name="Google Shape;472;p10"/>
          <p:cNvSpPr/>
          <p:nvPr/>
        </p:nvSpPr>
        <p:spPr>
          <a:xfrm>
            <a:off x="3011112" y="2965872"/>
            <a:ext cx="1220805" cy="23312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– 20</a:t>
            </a:r>
          </a:p>
        </p:txBody>
      </p:sp>
      <p:grpSp>
        <p:nvGrpSpPr>
          <p:cNvPr id="473" name="Google Shape;473;p10"/>
          <p:cNvGrpSpPr/>
          <p:nvPr/>
        </p:nvGrpSpPr>
        <p:grpSpPr>
          <a:xfrm>
            <a:off x="5615828" y="1984895"/>
            <a:ext cx="1819531" cy="444216"/>
            <a:chOff x="3315298" y="2993389"/>
            <a:chExt cx="1610632" cy="444216"/>
          </a:xfrm>
        </p:grpSpPr>
        <p:sp>
          <p:nvSpPr>
            <p:cNvPr id="474" name="Google Shape;474;p10"/>
            <p:cNvSpPr/>
            <p:nvPr/>
          </p:nvSpPr>
          <p:spPr>
            <a:xfrm>
              <a:off x="3315298" y="3071589"/>
              <a:ext cx="280416" cy="3639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CC0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5" name="Google Shape;475;p10"/>
            <p:cNvSpPr/>
            <p:nvPr/>
          </p:nvSpPr>
          <p:spPr>
            <a:xfrm>
              <a:off x="4645514" y="3071589"/>
              <a:ext cx="280416" cy="366016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CC0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3378963" y="2993389"/>
              <a:ext cx="1480165" cy="134094"/>
            </a:xfrm>
            <a:prstGeom prst="rect">
              <a:avLst/>
            </a:prstGeom>
            <a:solidFill>
              <a:srgbClr val="CC0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77" name="Google Shape;477;p10"/>
          <p:cNvGrpSpPr/>
          <p:nvPr/>
        </p:nvGrpSpPr>
        <p:grpSpPr>
          <a:xfrm>
            <a:off x="3147379" y="1989093"/>
            <a:ext cx="1829096" cy="444216"/>
            <a:chOff x="3306831" y="2993389"/>
            <a:chExt cx="1619099" cy="444216"/>
          </a:xfrm>
        </p:grpSpPr>
        <p:sp>
          <p:nvSpPr>
            <p:cNvPr id="478" name="Google Shape;478;p10"/>
            <p:cNvSpPr/>
            <p:nvPr/>
          </p:nvSpPr>
          <p:spPr>
            <a:xfrm>
              <a:off x="3306831" y="3127483"/>
              <a:ext cx="280416" cy="308006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3D9D48"/>
            </a:solidFill>
            <a:ln cap="rnd" cmpd="sng" w="19050">
              <a:solidFill>
                <a:srgbClr val="6C8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4645514" y="3129599"/>
              <a:ext cx="280416" cy="308006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3D9D48"/>
            </a:solidFill>
            <a:ln cap="rnd" cmpd="sng" w="19050">
              <a:solidFill>
                <a:srgbClr val="6C8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3378963" y="2993389"/>
              <a:ext cx="1480165" cy="134094"/>
            </a:xfrm>
            <a:prstGeom prst="rect">
              <a:avLst/>
            </a:prstGeom>
            <a:solidFill>
              <a:srgbClr val="3D9D48"/>
            </a:solidFill>
            <a:ln cap="rnd" cmpd="sng" w="19050">
              <a:solidFill>
                <a:srgbClr val="3D9D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81" name="Google Shape;481;p10"/>
          <p:cNvSpPr/>
          <p:nvPr/>
        </p:nvSpPr>
        <p:spPr>
          <a:xfrm>
            <a:off x="5988510" y="1473404"/>
            <a:ext cx="948057" cy="1961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Dentro</a:t>
            </a:r>
          </a:p>
        </p:txBody>
      </p:sp>
      <p:sp>
        <p:nvSpPr>
          <p:cNvPr id="482" name="Google Shape;482;p10"/>
          <p:cNvSpPr/>
          <p:nvPr/>
        </p:nvSpPr>
        <p:spPr>
          <a:xfrm>
            <a:off x="6068752" y="1724640"/>
            <a:ext cx="700465" cy="1961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  18</a:t>
            </a:r>
          </a:p>
        </p:txBody>
      </p:sp>
      <p:sp>
        <p:nvSpPr>
          <p:cNvPr id="483" name="Google Shape;483;p10"/>
          <p:cNvSpPr/>
          <p:nvPr/>
        </p:nvSpPr>
        <p:spPr>
          <a:xfrm>
            <a:off x="3640954" y="1495722"/>
            <a:ext cx="948057" cy="1961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Hace </a:t>
            </a:r>
          </a:p>
        </p:txBody>
      </p:sp>
      <p:sp>
        <p:nvSpPr>
          <p:cNvPr id="484" name="Google Shape;484;p10"/>
          <p:cNvSpPr/>
          <p:nvPr/>
        </p:nvSpPr>
        <p:spPr>
          <a:xfrm>
            <a:off x="3714259" y="1791298"/>
            <a:ext cx="611698" cy="1464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– 20</a:t>
            </a:r>
          </a:p>
        </p:txBody>
      </p:sp>
      <p:sp>
        <p:nvSpPr>
          <p:cNvPr id="485" name="Google Shape;485;p10"/>
          <p:cNvSpPr txBox="1"/>
          <p:nvPr/>
        </p:nvSpPr>
        <p:spPr>
          <a:xfrm>
            <a:off x="6012293" y="2451863"/>
            <a:ext cx="1606076" cy="369332"/>
          </a:xfrm>
          <a:prstGeom prst="rect">
            <a:avLst/>
          </a:prstGeom>
          <a:gradFill>
            <a:gsLst>
              <a:gs pos="0">
                <a:srgbClr val="FF9900"/>
              </a:gs>
              <a:gs pos="74000">
                <a:srgbClr val="CDDDEA"/>
              </a:gs>
              <a:gs pos="83000">
                <a:srgbClr val="CDDDEA"/>
              </a:gs>
              <a:gs pos="100000">
                <a:srgbClr val="DDE8F1"/>
              </a:gs>
            </a:gsLst>
            <a:lin ang="18900000" scaled="0"/>
          </a:gradFill>
          <a:ln cap="flat" cmpd="sng" w="28575">
            <a:solidFill>
              <a:srgbClr val="E40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FUTURO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6" name="Google Shape;486;p10"/>
          <p:cNvSpPr txBox="1"/>
          <p:nvPr/>
        </p:nvSpPr>
        <p:spPr>
          <a:xfrm>
            <a:off x="2780765" y="2446021"/>
            <a:ext cx="1606076" cy="369332"/>
          </a:xfrm>
          <a:prstGeom prst="rect">
            <a:avLst/>
          </a:prstGeom>
          <a:gradFill>
            <a:gsLst>
              <a:gs pos="0">
                <a:srgbClr val="0000FF">
                  <a:alpha val="61960"/>
                </a:srgbClr>
              </a:gs>
              <a:gs pos="74000">
                <a:srgbClr val="CDDDEA"/>
              </a:gs>
              <a:gs pos="83000">
                <a:srgbClr val="CDDDEA"/>
              </a:gs>
              <a:gs pos="100000">
                <a:srgbClr val="DDE8F1"/>
              </a:gs>
            </a:gsLst>
            <a:lin ang="18900000" scaled="0"/>
          </a:gradFill>
          <a:ln cap="flat" cmpd="sng" w="28575">
            <a:solidFill>
              <a:srgbClr val="E40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PASADO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1086520" y="5957541"/>
            <a:ext cx="1351879" cy="36077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Respuesta:</a:t>
            </a:r>
          </a:p>
        </p:txBody>
      </p:sp>
      <p:pic>
        <p:nvPicPr>
          <p:cNvPr descr="Vector de stock (libre de regalías) sobre Personas de diferentes  edades616930874" id="488" name="Google Shape;488;p10"/>
          <p:cNvPicPr preferRelativeResize="0"/>
          <p:nvPr/>
        </p:nvPicPr>
        <p:blipFill rotWithShape="1">
          <a:blip r:embed="rId3">
            <a:alphaModFix/>
          </a:blip>
          <a:srcRect b="55285" l="66263" r="18616" t="4338"/>
          <a:stretch/>
        </p:blipFill>
        <p:spPr>
          <a:xfrm>
            <a:off x="10078971" y="1322798"/>
            <a:ext cx="775363" cy="22083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ctor de stock (libre de regalías) sobre Personas de diferentes  edades616930874" id="489" name="Google Shape;489;p10"/>
          <p:cNvPicPr preferRelativeResize="0"/>
          <p:nvPr/>
        </p:nvPicPr>
        <p:blipFill rotWithShape="1">
          <a:blip r:embed="rId3">
            <a:alphaModFix/>
          </a:blip>
          <a:srcRect b="55424" l="49619" r="35260" t="4198"/>
          <a:stretch/>
        </p:blipFill>
        <p:spPr>
          <a:xfrm flipH="1">
            <a:off x="8541888" y="1984895"/>
            <a:ext cx="511829" cy="142010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10"/>
          <p:cNvSpPr/>
          <p:nvPr/>
        </p:nvSpPr>
        <p:spPr>
          <a:xfrm>
            <a:off x="9370379" y="2520116"/>
            <a:ext cx="647721" cy="210498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rnd" cmpd="sng" w="1905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49317" y="3479682"/>
            <a:ext cx="1442084" cy="36077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Planteando:</a:t>
            </a:r>
          </a:p>
        </p:txBody>
      </p:sp>
      <p:sp>
        <p:nvSpPr>
          <p:cNvPr id="492" name="Google Shape;492;p10"/>
          <p:cNvSpPr/>
          <p:nvPr/>
        </p:nvSpPr>
        <p:spPr>
          <a:xfrm>
            <a:off x="6215938" y="3479682"/>
            <a:ext cx="3132672" cy="36077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Edad dentro de 18 años: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1"/>
          <p:cNvSpPr/>
          <p:nvPr/>
        </p:nvSpPr>
        <p:spPr>
          <a:xfrm>
            <a:off x="1029880" y="527541"/>
            <a:ext cx="9606579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Si dentro de 30 años tendré 45, ¿qué edad tuve hace 7 años?</a:t>
            </a:r>
          </a:p>
        </p:txBody>
      </p:sp>
      <p:sp>
        <p:nvSpPr>
          <p:cNvPr id="498" name="Google Shape;498;p11"/>
          <p:cNvSpPr/>
          <p:nvPr/>
        </p:nvSpPr>
        <p:spPr>
          <a:xfrm>
            <a:off x="6868626" y="3746091"/>
            <a:ext cx="1323191" cy="2958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+  30</a:t>
            </a:r>
          </a:p>
        </p:txBody>
      </p:sp>
      <p:sp>
        <p:nvSpPr>
          <p:cNvPr id="499" name="Google Shape;499;p11"/>
          <p:cNvSpPr/>
          <p:nvPr/>
        </p:nvSpPr>
        <p:spPr>
          <a:xfrm>
            <a:off x="7933637" y="3350362"/>
            <a:ext cx="1464433" cy="2566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Planteando:</a:t>
            </a:r>
          </a:p>
        </p:txBody>
      </p:sp>
      <p:sp>
        <p:nvSpPr>
          <p:cNvPr id="500" name="Google Shape;500;p11"/>
          <p:cNvSpPr/>
          <p:nvPr/>
        </p:nvSpPr>
        <p:spPr>
          <a:xfrm>
            <a:off x="8311943" y="3852809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501" name="Google Shape;501;p11"/>
          <p:cNvSpPr/>
          <p:nvPr/>
        </p:nvSpPr>
        <p:spPr>
          <a:xfrm>
            <a:off x="8796541" y="3796375"/>
            <a:ext cx="591023" cy="24553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45</a:t>
            </a:r>
          </a:p>
        </p:txBody>
      </p:sp>
      <p:sp>
        <p:nvSpPr>
          <p:cNvPr id="502" name="Google Shape;502;p11"/>
          <p:cNvSpPr/>
          <p:nvPr/>
        </p:nvSpPr>
        <p:spPr>
          <a:xfrm>
            <a:off x="8311943" y="4403341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503" name="Google Shape;503;p11"/>
          <p:cNvSpPr/>
          <p:nvPr/>
        </p:nvSpPr>
        <p:spPr>
          <a:xfrm>
            <a:off x="9637027" y="4244100"/>
            <a:ext cx="525334" cy="2958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30</a:t>
            </a:r>
          </a:p>
        </p:txBody>
      </p:sp>
      <p:sp>
        <p:nvSpPr>
          <p:cNvPr id="504" name="Google Shape;504;p11"/>
          <p:cNvSpPr/>
          <p:nvPr/>
        </p:nvSpPr>
        <p:spPr>
          <a:xfrm>
            <a:off x="9262058" y="4385880"/>
            <a:ext cx="349769" cy="7567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-</a:t>
            </a:r>
          </a:p>
        </p:txBody>
      </p:sp>
      <p:sp>
        <p:nvSpPr>
          <p:cNvPr id="505" name="Google Shape;505;p11"/>
          <p:cNvSpPr/>
          <p:nvPr/>
        </p:nvSpPr>
        <p:spPr>
          <a:xfrm>
            <a:off x="8817658" y="4897438"/>
            <a:ext cx="523036" cy="24374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15</a:t>
            </a:r>
          </a:p>
        </p:txBody>
      </p:sp>
      <p:sp>
        <p:nvSpPr>
          <p:cNvPr id="506" name="Google Shape;506;p11"/>
          <p:cNvSpPr/>
          <p:nvPr/>
        </p:nvSpPr>
        <p:spPr>
          <a:xfrm>
            <a:off x="8311943" y="4963804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507" name="Google Shape;507;p11"/>
          <p:cNvSpPr/>
          <p:nvPr/>
        </p:nvSpPr>
        <p:spPr>
          <a:xfrm>
            <a:off x="7879845" y="4886680"/>
            <a:ext cx="322731" cy="26977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508" name="Google Shape;508;p11"/>
          <p:cNvSpPr/>
          <p:nvPr/>
        </p:nvSpPr>
        <p:spPr>
          <a:xfrm>
            <a:off x="3178948" y="3870615"/>
            <a:ext cx="1065357" cy="24374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15-7</a:t>
            </a:r>
          </a:p>
        </p:txBody>
      </p:sp>
      <p:sp>
        <p:nvSpPr>
          <p:cNvPr id="509" name="Google Shape;509;p11"/>
          <p:cNvSpPr/>
          <p:nvPr/>
        </p:nvSpPr>
        <p:spPr>
          <a:xfrm>
            <a:off x="2673233" y="3936981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510" name="Google Shape;510;p11"/>
          <p:cNvSpPr/>
          <p:nvPr/>
        </p:nvSpPr>
        <p:spPr>
          <a:xfrm>
            <a:off x="2633145" y="4524187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511" name="Google Shape;511;p11"/>
          <p:cNvSpPr/>
          <p:nvPr/>
        </p:nvSpPr>
        <p:spPr>
          <a:xfrm>
            <a:off x="1306322" y="4429050"/>
            <a:ext cx="1300166" cy="3710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- 7</a:t>
            </a:r>
          </a:p>
        </p:txBody>
      </p:sp>
      <p:sp>
        <p:nvSpPr>
          <p:cNvPr id="512" name="Google Shape;512;p11"/>
          <p:cNvSpPr/>
          <p:nvPr/>
        </p:nvSpPr>
        <p:spPr>
          <a:xfrm>
            <a:off x="3842049" y="5980117"/>
            <a:ext cx="4870584" cy="3468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Hace siete años tuve 8 años</a:t>
            </a:r>
          </a:p>
        </p:txBody>
      </p:sp>
      <p:sp>
        <p:nvSpPr>
          <p:cNvPr id="513" name="Google Shape;513;p11"/>
          <p:cNvSpPr/>
          <p:nvPr/>
        </p:nvSpPr>
        <p:spPr>
          <a:xfrm>
            <a:off x="7787579" y="4352594"/>
            <a:ext cx="322731" cy="26977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514" name="Google Shape;514;p11"/>
          <p:cNvSpPr/>
          <p:nvPr/>
        </p:nvSpPr>
        <p:spPr>
          <a:xfrm>
            <a:off x="8665854" y="4276855"/>
            <a:ext cx="525334" cy="2958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45</a:t>
            </a:r>
          </a:p>
        </p:txBody>
      </p:sp>
      <p:sp>
        <p:nvSpPr>
          <p:cNvPr id="515" name="Google Shape;515;p11"/>
          <p:cNvSpPr/>
          <p:nvPr/>
        </p:nvSpPr>
        <p:spPr>
          <a:xfrm>
            <a:off x="1095823" y="3815001"/>
            <a:ext cx="1323191" cy="2958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– 7 </a:t>
            </a:r>
          </a:p>
        </p:txBody>
      </p:sp>
      <p:sp>
        <p:nvSpPr>
          <p:cNvPr id="516" name="Google Shape;516;p11"/>
          <p:cNvSpPr/>
          <p:nvPr/>
        </p:nvSpPr>
        <p:spPr>
          <a:xfrm>
            <a:off x="4055252" y="4466679"/>
            <a:ext cx="318200" cy="30405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8</a:t>
            </a:r>
          </a:p>
        </p:txBody>
      </p:sp>
      <p:sp>
        <p:nvSpPr>
          <p:cNvPr id="517" name="Google Shape;517;p11"/>
          <p:cNvSpPr txBox="1"/>
          <p:nvPr/>
        </p:nvSpPr>
        <p:spPr>
          <a:xfrm>
            <a:off x="4851912" y="2157406"/>
            <a:ext cx="1632250" cy="369332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rgbClr val="CDDDEA"/>
              </a:gs>
              <a:gs pos="83000">
                <a:srgbClr val="CDDDEA"/>
              </a:gs>
              <a:gs pos="100000">
                <a:srgbClr val="DDE8F1"/>
              </a:gs>
            </a:gsLst>
            <a:lin ang="8100000" scaled="0"/>
          </a:gradFill>
          <a:ln cap="flat" cmpd="sng" w="28575">
            <a:solidFill>
              <a:srgbClr val="E40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PRESENTE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8" name="Google Shape;518;p11"/>
          <p:cNvSpPr txBox="1"/>
          <p:nvPr/>
        </p:nvSpPr>
        <p:spPr>
          <a:xfrm>
            <a:off x="6485263" y="2157406"/>
            <a:ext cx="1632250" cy="369332"/>
          </a:xfrm>
          <a:prstGeom prst="rect">
            <a:avLst/>
          </a:prstGeom>
          <a:gradFill>
            <a:gsLst>
              <a:gs pos="0">
                <a:srgbClr val="FF9900"/>
              </a:gs>
              <a:gs pos="74000">
                <a:srgbClr val="CDDDEA"/>
              </a:gs>
              <a:gs pos="83000">
                <a:srgbClr val="CDDDEA"/>
              </a:gs>
              <a:gs pos="100000">
                <a:srgbClr val="DDE8F1"/>
              </a:gs>
            </a:gsLst>
            <a:lin ang="18900000" scaled="0"/>
          </a:gradFill>
          <a:ln cap="flat" cmpd="sng" w="28575">
            <a:solidFill>
              <a:srgbClr val="E40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FUTURO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9" name="Google Shape;519;p11"/>
          <p:cNvSpPr txBox="1"/>
          <p:nvPr/>
        </p:nvSpPr>
        <p:spPr>
          <a:xfrm>
            <a:off x="3211398" y="2151564"/>
            <a:ext cx="1632250" cy="369332"/>
          </a:xfrm>
          <a:prstGeom prst="rect">
            <a:avLst/>
          </a:prstGeom>
          <a:gradFill>
            <a:gsLst>
              <a:gs pos="0">
                <a:srgbClr val="0000FF">
                  <a:alpha val="61960"/>
                </a:srgbClr>
              </a:gs>
              <a:gs pos="74000">
                <a:srgbClr val="CDDDEA"/>
              </a:gs>
              <a:gs pos="83000">
                <a:srgbClr val="CDDDEA"/>
              </a:gs>
              <a:gs pos="100000">
                <a:srgbClr val="DDE8F1"/>
              </a:gs>
            </a:gsLst>
            <a:lin ang="18900000" scaled="0"/>
          </a:gradFill>
          <a:ln cap="flat" cmpd="sng" w="28575">
            <a:solidFill>
              <a:srgbClr val="E40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PASADO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0" name="Google Shape;520;p11"/>
          <p:cNvSpPr/>
          <p:nvPr/>
        </p:nvSpPr>
        <p:spPr>
          <a:xfrm>
            <a:off x="5357371" y="2645297"/>
            <a:ext cx="381204" cy="2711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521" name="Google Shape;521;p11"/>
          <p:cNvSpPr/>
          <p:nvPr/>
        </p:nvSpPr>
        <p:spPr>
          <a:xfrm>
            <a:off x="4851912" y="2526738"/>
            <a:ext cx="1632250" cy="474537"/>
          </a:xfrm>
          <a:prstGeom prst="rect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2" name="Google Shape;522;p11"/>
          <p:cNvSpPr/>
          <p:nvPr/>
        </p:nvSpPr>
        <p:spPr>
          <a:xfrm>
            <a:off x="6665900" y="2662948"/>
            <a:ext cx="1318167" cy="23312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+ 30</a:t>
            </a:r>
          </a:p>
        </p:txBody>
      </p:sp>
      <p:sp>
        <p:nvSpPr>
          <p:cNvPr id="523" name="Google Shape;523;p11"/>
          <p:cNvSpPr/>
          <p:nvPr/>
        </p:nvSpPr>
        <p:spPr>
          <a:xfrm>
            <a:off x="6495750" y="2526738"/>
            <a:ext cx="1632250" cy="474537"/>
          </a:xfrm>
          <a:prstGeom prst="rect">
            <a:avLst/>
          </a:prstGeom>
          <a:noFill/>
          <a:ln cap="rnd" cmpd="sng" w="19050">
            <a:solidFill>
              <a:srgbClr val="3D9D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4" name="Google Shape;524;p11"/>
          <p:cNvSpPr/>
          <p:nvPr/>
        </p:nvSpPr>
        <p:spPr>
          <a:xfrm>
            <a:off x="3213547" y="2526738"/>
            <a:ext cx="1632250" cy="474537"/>
          </a:xfrm>
          <a:prstGeom prst="rect">
            <a:avLst/>
          </a:prstGeom>
          <a:noFill/>
          <a:ln cap="rnd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5" name="Google Shape;525;p11"/>
          <p:cNvSpPr/>
          <p:nvPr/>
        </p:nvSpPr>
        <p:spPr>
          <a:xfrm>
            <a:off x="3385150" y="2662948"/>
            <a:ext cx="1240700" cy="23312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– 7</a:t>
            </a:r>
          </a:p>
        </p:txBody>
      </p:sp>
      <p:grpSp>
        <p:nvGrpSpPr>
          <p:cNvPr id="526" name="Google Shape;526;p11"/>
          <p:cNvGrpSpPr/>
          <p:nvPr/>
        </p:nvGrpSpPr>
        <p:grpSpPr>
          <a:xfrm>
            <a:off x="5833171" y="1672947"/>
            <a:ext cx="1850435" cy="444216"/>
            <a:chOff x="3314206" y="2993389"/>
            <a:chExt cx="1611722" cy="444216"/>
          </a:xfrm>
        </p:grpSpPr>
        <p:sp>
          <p:nvSpPr>
            <p:cNvPr id="527" name="Google Shape;527;p11"/>
            <p:cNvSpPr/>
            <p:nvPr/>
          </p:nvSpPr>
          <p:spPr>
            <a:xfrm>
              <a:off x="3314206" y="3127483"/>
              <a:ext cx="280416" cy="308006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3D9D48"/>
            </a:solidFill>
            <a:ln cap="rnd" cmpd="sng" w="19050">
              <a:solidFill>
                <a:srgbClr val="6C8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4645512" y="3129599"/>
              <a:ext cx="280416" cy="308006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3D9D48"/>
            </a:solidFill>
            <a:ln cap="rnd" cmpd="sng" w="19050">
              <a:solidFill>
                <a:srgbClr val="6C8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3378963" y="2993389"/>
              <a:ext cx="1480165" cy="134094"/>
            </a:xfrm>
            <a:prstGeom prst="rect">
              <a:avLst/>
            </a:prstGeom>
            <a:solidFill>
              <a:srgbClr val="3D9D48"/>
            </a:solidFill>
            <a:ln cap="rnd" cmpd="sng" w="19050">
              <a:solidFill>
                <a:srgbClr val="3D9D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530" name="Google Shape;530;p11"/>
          <p:cNvGrpSpPr/>
          <p:nvPr/>
        </p:nvGrpSpPr>
        <p:grpSpPr>
          <a:xfrm>
            <a:off x="3643564" y="1685777"/>
            <a:ext cx="1858906" cy="444216"/>
            <a:chOff x="3306831" y="2993389"/>
            <a:chExt cx="1619101" cy="444216"/>
          </a:xfrm>
        </p:grpSpPr>
        <p:sp>
          <p:nvSpPr>
            <p:cNvPr id="531" name="Google Shape;531;p11"/>
            <p:cNvSpPr/>
            <p:nvPr/>
          </p:nvSpPr>
          <p:spPr>
            <a:xfrm>
              <a:off x="3306831" y="3070063"/>
              <a:ext cx="280416" cy="365426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00FF"/>
            </a:solidFill>
            <a:ln cap="rnd" cmpd="sng" w="19050">
              <a:solidFill>
                <a:srgbClr val="6C8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4645516" y="3042937"/>
              <a:ext cx="280416" cy="394668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00FF"/>
            </a:solidFill>
            <a:ln cap="rnd" cmpd="sng" w="19050">
              <a:solidFill>
                <a:srgbClr val="6C8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3378963" y="2993389"/>
              <a:ext cx="1480165" cy="13409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34" name="Google Shape;534;p11"/>
          <p:cNvSpPr/>
          <p:nvPr/>
        </p:nvSpPr>
        <p:spPr>
          <a:xfrm>
            <a:off x="6351411" y="1204348"/>
            <a:ext cx="963507" cy="1961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Dentro</a:t>
            </a:r>
          </a:p>
        </p:txBody>
      </p:sp>
      <p:sp>
        <p:nvSpPr>
          <p:cNvPr id="535" name="Google Shape;535;p11"/>
          <p:cNvSpPr/>
          <p:nvPr/>
        </p:nvSpPr>
        <p:spPr>
          <a:xfrm>
            <a:off x="6380853" y="1438650"/>
            <a:ext cx="711880" cy="1961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  30</a:t>
            </a:r>
          </a:p>
        </p:txBody>
      </p:sp>
      <p:sp>
        <p:nvSpPr>
          <p:cNvPr id="536" name="Google Shape;536;p11"/>
          <p:cNvSpPr/>
          <p:nvPr/>
        </p:nvSpPr>
        <p:spPr>
          <a:xfrm>
            <a:off x="4103273" y="1217807"/>
            <a:ext cx="963507" cy="1961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Hace </a:t>
            </a:r>
          </a:p>
        </p:txBody>
      </p:sp>
      <p:sp>
        <p:nvSpPr>
          <p:cNvPr id="537" name="Google Shape;537;p11"/>
          <p:cNvSpPr/>
          <p:nvPr/>
        </p:nvSpPr>
        <p:spPr>
          <a:xfrm>
            <a:off x="4218913" y="1496449"/>
            <a:ext cx="621666" cy="1464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– 7</a:t>
            </a:r>
          </a:p>
        </p:txBody>
      </p:sp>
      <p:sp>
        <p:nvSpPr>
          <p:cNvPr id="538" name="Google Shape;538;p11"/>
          <p:cNvSpPr/>
          <p:nvPr/>
        </p:nvSpPr>
        <p:spPr>
          <a:xfrm>
            <a:off x="1786759" y="5984111"/>
            <a:ext cx="1403609" cy="39240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Respuesta:</a:t>
            </a:r>
          </a:p>
        </p:txBody>
      </p:sp>
      <p:sp>
        <p:nvSpPr>
          <p:cNvPr id="539" name="Google Shape;539;p11"/>
          <p:cNvSpPr/>
          <p:nvPr/>
        </p:nvSpPr>
        <p:spPr>
          <a:xfrm>
            <a:off x="738438" y="3292285"/>
            <a:ext cx="3055367" cy="39240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Hallando su edad hace 7 años:</a:t>
            </a:r>
          </a:p>
        </p:txBody>
      </p:sp>
      <p:pic>
        <p:nvPicPr>
          <p:cNvPr descr="Vector de stock (libre de regalías) sobre Personas de diferentes  edades616930874" id="540" name="Google Shape;540;p11"/>
          <p:cNvPicPr preferRelativeResize="0"/>
          <p:nvPr/>
        </p:nvPicPr>
        <p:blipFill rotWithShape="1">
          <a:blip r:embed="rId3">
            <a:alphaModFix/>
          </a:blip>
          <a:srcRect b="12903" l="44743" r="36882" t="47418"/>
          <a:stretch/>
        </p:blipFill>
        <p:spPr>
          <a:xfrm>
            <a:off x="10162361" y="1114065"/>
            <a:ext cx="1378330" cy="2704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2"/>
          <p:cNvSpPr/>
          <p:nvPr/>
        </p:nvSpPr>
        <p:spPr>
          <a:xfrm>
            <a:off x="238325" y="403100"/>
            <a:ext cx="9310489" cy="4898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La edad que tiene Luis es el cuádruple de la edad que tuvo hace 15 años. ¿Qué edad tendrá dentro de 7 años? </a:t>
            </a:r>
          </a:p>
        </p:txBody>
      </p:sp>
      <p:sp>
        <p:nvSpPr>
          <p:cNvPr id="546" name="Google Shape;546;p12"/>
          <p:cNvSpPr/>
          <p:nvPr/>
        </p:nvSpPr>
        <p:spPr>
          <a:xfrm>
            <a:off x="2317142" y="3759105"/>
            <a:ext cx="322732" cy="2354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</a:t>
            </a:r>
          </a:p>
        </p:txBody>
      </p:sp>
      <p:sp>
        <p:nvSpPr>
          <p:cNvPr id="547" name="Google Shape;547;p12"/>
          <p:cNvSpPr/>
          <p:nvPr/>
        </p:nvSpPr>
        <p:spPr>
          <a:xfrm>
            <a:off x="2841506" y="3759106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548" name="Google Shape;548;p12"/>
          <p:cNvSpPr/>
          <p:nvPr/>
        </p:nvSpPr>
        <p:spPr>
          <a:xfrm>
            <a:off x="2821575" y="4396008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549" name="Google Shape;549;p12"/>
          <p:cNvSpPr/>
          <p:nvPr/>
        </p:nvSpPr>
        <p:spPr>
          <a:xfrm>
            <a:off x="5799683" y="4754818"/>
            <a:ext cx="525334" cy="2958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20</a:t>
            </a:r>
          </a:p>
        </p:txBody>
      </p:sp>
      <p:sp>
        <p:nvSpPr>
          <p:cNvPr id="550" name="Google Shape;550;p12"/>
          <p:cNvSpPr/>
          <p:nvPr/>
        </p:nvSpPr>
        <p:spPr>
          <a:xfrm>
            <a:off x="3997537" y="5059949"/>
            <a:ext cx="349769" cy="7567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-</a:t>
            </a:r>
          </a:p>
        </p:txBody>
      </p:sp>
      <p:sp>
        <p:nvSpPr>
          <p:cNvPr id="551" name="Google Shape;551;p12"/>
          <p:cNvSpPr/>
          <p:nvPr/>
        </p:nvSpPr>
        <p:spPr>
          <a:xfrm>
            <a:off x="3330659" y="3599848"/>
            <a:ext cx="394318" cy="4377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4</a:t>
            </a:r>
          </a:p>
        </p:txBody>
      </p:sp>
      <p:sp>
        <p:nvSpPr>
          <p:cNvPr id="552" name="Google Shape;552;p12"/>
          <p:cNvSpPr/>
          <p:nvPr/>
        </p:nvSpPr>
        <p:spPr>
          <a:xfrm>
            <a:off x="2790123" y="5069298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553" name="Google Shape;553;p12"/>
          <p:cNvSpPr/>
          <p:nvPr/>
        </p:nvSpPr>
        <p:spPr>
          <a:xfrm>
            <a:off x="4423015" y="4954784"/>
            <a:ext cx="322731" cy="26977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554" name="Google Shape;554;p12"/>
          <p:cNvSpPr/>
          <p:nvPr/>
        </p:nvSpPr>
        <p:spPr>
          <a:xfrm>
            <a:off x="2310688" y="4353378"/>
            <a:ext cx="322731" cy="26977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555" name="Google Shape;555;p12"/>
          <p:cNvSpPr/>
          <p:nvPr/>
        </p:nvSpPr>
        <p:spPr>
          <a:xfrm>
            <a:off x="2108085" y="4981952"/>
            <a:ext cx="525334" cy="2958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60</a:t>
            </a:r>
          </a:p>
        </p:txBody>
      </p:sp>
      <p:sp>
        <p:nvSpPr>
          <p:cNvPr id="556" name="Google Shape;556;p12"/>
          <p:cNvSpPr/>
          <p:nvPr/>
        </p:nvSpPr>
        <p:spPr>
          <a:xfrm>
            <a:off x="3720056" y="3641448"/>
            <a:ext cx="1405918" cy="429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(x - 15)</a:t>
            </a:r>
          </a:p>
        </p:txBody>
      </p:sp>
      <p:sp>
        <p:nvSpPr>
          <p:cNvPr id="557" name="Google Shape;557;p12"/>
          <p:cNvSpPr/>
          <p:nvPr/>
        </p:nvSpPr>
        <p:spPr>
          <a:xfrm>
            <a:off x="3330659" y="4238485"/>
            <a:ext cx="1697663" cy="429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4x - 60</a:t>
            </a:r>
          </a:p>
        </p:txBody>
      </p:sp>
      <p:sp>
        <p:nvSpPr>
          <p:cNvPr id="558" name="Google Shape;558;p12"/>
          <p:cNvSpPr/>
          <p:nvPr/>
        </p:nvSpPr>
        <p:spPr>
          <a:xfrm>
            <a:off x="3330659" y="4826891"/>
            <a:ext cx="687589" cy="429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4x</a:t>
            </a:r>
          </a:p>
        </p:txBody>
      </p:sp>
      <p:sp>
        <p:nvSpPr>
          <p:cNvPr id="559" name="Google Shape;559;p12"/>
          <p:cNvSpPr/>
          <p:nvPr/>
        </p:nvSpPr>
        <p:spPr>
          <a:xfrm>
            <a:off x="2769412" y="5675542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560" name="Google Shape;560;p12"/>
          <p:cNvSpPr/>
          <p:nvPr/>
        </p:nvSpPr>
        <p:spPr>
          <a:xfrm>
            <a:off x="2087374" y="5588196"/>
            <a:ext cx="525334" cy="2958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60</a:t>
            </a:r>
          </a:p>
        </p:txBody>
      </p:sp>
      <p:sp>
        <p:nvSpPr>
          <p:cNvPr id="561" name="Google Shape;561;p12"/>
          <p:cNvSpPr/>
          <p:nvPr/>
        </p:nvSpPr>
        <p:spPr>
          <a:xfrm>
            <a:off x="3309948" y="5433135"/>
            <a:ext cx="687589" cy="429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3x</a:t>
            </a:r>
          </a:p>
        </p:txBody>
      </p:sp>
      <p:sp>
        <p:nvSpPr>
          <p:cNvPr id="562" name="Google Shape;562;p12"/>
          <p:cNvSpPr txBox="1"/>
          <p:nvPr/>
        </p:nvSpPr>
        <p:spPr>
          <a:xfrm>
            <a:off x="5915224" y="3844176"/>
            <a:ext cx="446511" cy="6830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-8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63" name="Google Shape;563;p12"/>
          <p:cNvSpPr/>
          <p:nvPr/>
        </p:nvSpPr>
        <p:spPr>
          <a:xfrm>
            <a:off x="6407272" y="4097320"/>
            <a:ext cx="270933" cy="1354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564" name="Google Shape;564;p12"/>
          <p:cNvSpPr/>
          <p:nvPr/>
        </p:nvSpPr>
        <p:spPr>
          <a:xfrm>
            <a:off x="6723742" y="4050941"/>
            <a:ext cx="283634" cy="2572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</a:t>
            </a:r>
          </a:p>
        </p:txBody>
      </p:sp>
      <p:sp>
        <p:nvSpPr>
          <p:cNvPr id="565" name="Google Shape;565;p12"/>
          <p:cNvSpPr/>
          <p:nvPr/>
        </p:nvSpPr>
        <p:spPr>
          <a:xfrm>
            <a:off x="6437140" y="4829719"/>
            <a:ext cx="270933" cy="1354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566" name="Google Shape;566;p12"/>
          <p:cNvSpPr/>
          <p:nvPr/>
        </p:nvSpPr>
        <p:spPr>
          <a:xfrm>
            <a:off x="6784891" y="4779152"/>
            <a:ext cx="283634" cy="2572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</a:t>
            </a:r>
          </a:p>
        </p:txBody>
      </p:sp>
      <p:sp>
        <p:nvSpPr>
          <p:cNvPr id="567" name="Google Shape;567;p12"/>
          <p:cNvSpPr txBox="1"/>
          <p:nvPr/>
        </p:nvSpPr>
        <p:spPr>
          <a:xfrm>
            <a:off x="4583372" y="2584188"/>
            <a:ext cx="1714524" cy="369332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rgbClr val="CDDDEA"/>
              </a:gs>
              <a:gs pos="83000">
                <a:srgbClr val="CDDDEA"/>
              </a:gs>
              <a:gs pos="100000">
                <a:srgbClr val="DDE8F1"/>
              </a:gs>
            </a:gsLst>
            <a:lin ang="8100000" scaled="0"/>
          </a:gradFill>
          <a:ln cap="flat" cmpd="sng" w="28575">
            <a:solidFill>
              <a:srgbClr val="E40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PRESENTE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8" name="Google Shape;568;p12"/>
          <p:cNvSpPr txBox="1"/>
          <p:nvPr/>
        </p:nvSpPr>
        <p:spPr>
          <a:xfrm>
            <a:off x="6309856" y="2584188"/>
            <a:ext cx="1714524" cy="369332"/>
          </a:xfrm>
          <a:prstGeom prst="rect">
            <a:avLst/>
          </a:prstGeom>
          <a:gradFill>
            <a:gsLst>
              <a:gs pos="0">
                <a:srgbClr val="FF9900"/>
              </a:gs>
              <a:gs pos="74000">
                <a:srgbClr val="CDDDEA"/>
              </a:gs>
              <a:gs pos="83000">
                <a:srgbClr val="CDDDEA"/>
              </a:gs>
              <a:gs pos="100000">
                <a:srgbClr val="DDE8F1"/>
              </a:gs>
            </a:gsLst>
            <a:lin ang="18900000" scaled="0"/>
          </a:gradFill>
          <a:ln cap="flat" cmpd="sng" w="28575">
            <a:solidFill>
              <a:srgbClr val="E40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FUTURO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9" name="Google Shape;569;p12"/>
          <p:cNvSpPr txBox="1"/>
          <p:nvPr/>
        </p:nvSpPr>
        <p:spPr>
          <a:xfrm>
            <a:off x="2849726" y="2578346"/>
            <a:ext cx="1714524" cy="369332"/>
          </a:xfrm>
          <a:prstGeom prst="rect">
            <a:avLst/>
          </a:prstGeom>
          <a:gradFill>
            <a:gsLst>
              <a:gs pos="0">
                <a:srgbClr val="0000FF">
                  <a:alpha val="61960"/>
                </a:srgbClr>
              </a:gs>
              <a:gs pos="74000">
                <a:srgbClr val="CDDDEA"/>
              </a:gs>
              <a:gs pos="83000">
                <a:srgbClr val="CDDDEA"/>
              </a:gs>
              <a:gs pos="100000">
                <a:srgbClr val="DDE8F1"/>
              </a:gs>
            </a:gsLst>
            <a:lin ang="18900000" scaled="0"/>
          </a:gradFill>
          <a:ln cap="flat" cmpd="sng" w="28575">
            <a:solidFill>
              <a:srgbClr val="E40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PASADO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0" name="Google Shape;570;p12"/>
          <p:cNvSpPr/>
          <p:nvPr/>
        </p:nvSpPr>
        <p:spPr>
          <a:xfrm>
            <a:off x="5088831" y="3072079"/>
            <a:ext cx="400418" cy="2711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571" name="Google Shape;571;p12"/>
          <p:cNvSpPr/>
          <p:nvPr/>
        </p:nvSpPr>
        <p:spPr>
          <a:xfrm>
            <a:off x="4592997" y="2953520"/>
            <a:ext cx="1714524" cy="474537"/>
          </a:xfrm>
          <a:prstGeom prst="rect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2" name="Google Shape;572;p12"/>
          <p:cNvSpPr/>
          <p:nvPr/>
        </p:nvSpPr>
        <p:spPr>
          <a:xfrm>
            <a:off x="6490493" y="3089730"/>
            <a:ext cx="1466006" cy="23312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+ 7</a:t>
            </a:r>
          </a:p>
        </p:txBody>
      </p:sp>
      <p:sp>
        <p:nvSpPr>
          <p:cNvPr id="573" name="Google Shape;573;p12"/>
          <p:cNvSpPr/>
          <p:nvPr/>
        </p:nvSpPr>
        <p:spPr>
          <a:xfrm>
            <a:off x="6320343" y="2953520"/>
            <a:ext cx="1714524" cy="474537"/>
          </a:xfrm>
          <a:prstGeom prst="rect">
            <a:avLst/>
          </a:prstGeom>
          <a:noFill/>
          <a:ln cap="rnd" cmpd="sng" w="19050">
            <a:solidFill>
              <a:srgbClr val="3D9D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4" name="Google Shape;574;p12"/>
          <p:cNvSpPr/>
          <p:nvPr/>
        </p:nvSpPr>
        <p:spPr>
          <a:xfrm>
            <a:off x="2860342" y="2953520"/>
            <a:ext cx="1714524" cy="474537"/>
          </a:xfrm>
          <a:prstGeom prst="rect">
            <a:avLst/>
          </a:prstGeom>
          <a:noFill/>
          <a:ln cap="rnd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5" name="Google Shape;575;p12"/>
          <p:cNvSpPr/>
          <p:nvPr/>
        </p:nvSpPr>
        <p:spPr>
          <a:xfrm>
            <a:off x="3023478" y="3089730"/>
            <a:ext cx="1303237" cy="23312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- 15</a:t>
            </a:r>
          </a:p>
        </p:txBody>
      </p:sp>
      <p:grpSp>
        <p:nvGrpSpPr>
          <p:cNvPr id="576" name="Google Shape;576;p12"/>
          <p:cNvGrpSpPr/>
          <p:nvPr/>
        </p:nvGrpSpPr>
        <p:grpSpPr>
          <a:xfrm>
            <a:off x="5627621" y="2054165"/>
            <a:ext cx="1928221" cy="489780"/>
            <a:chOff x="3316941" y="2993389"/>
            <a:chExt cx="1598881" cy="444216"/>
          </a:xfrm>
        </p:grpSpPr>
        <p:sp>
          <p:nvSpPr>
            <p:cNvPr id="577" name="Google Shape;577;p12"/>
            <p:cNvSpPr/>
            <p:nvPr/>
          </p:nvSpPr>
          <p:spPr>
            <a:xfrm>
              <a:off x="3316941" y="3127483"/>
              <a:ext cx="280416" cy="308006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0099"/>
            </a:solidFill>
            <a:ln cap="rnd" cmpd="sng" w="19050">
              <a:solidFill>
                <a:srgbClr val="6C8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8" name="Google Shape;578;p12"/>
            <p:cNvSpPr/>
            <p:nvPr/>
          </p:nvSpPr>
          <p:spPr>
            <a:xfrm>
              <a:off x="4635406" y="3129599"/>
              <a:ext cx="280416" cy="308006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0099"/>
            </a:solidFill>
            <a:ln cap="rnd" cmpd="sng" w="19050">
              <a:solidFill>
                <a:srgbClr val="6C8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9" name="Google Shape;579;p12"/>
            <p:cNvSpPr/>
            <p:nvPr/>
          </p:nvSpPr>
          <p:spPr>
            <a:xfrm>
              <a:off x="3378963" y="2993389"/>
              <a:ext cx="1480165" cy="134094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580" name="Google Shape;580;p12"/>
          <p:cNvGrpSpPr/>
          <p:nvPr/>
        </p:nvGrpSpPr>
        <p:grpSpPr>
          <a:xfrm>
            <a:off x="3216343" y="2112951"/>
            <a:ext cx="1952603" cy="444216"/>
            <a:chOff x="3306831" y="2993389"/>
            <a:chExt cx="1619099" cy="444216"/>
          </a:xfrm>
        </p:grpSpPr>
        <p:sp>
          <p:nvSpPr>
            <p:cNvPr id="581" name="Google Shape;581;p12"/>
            <p:cNvSpPr/>
            <p:nvPr/>
          </p:nvSpPr>
          <p:spPr>
            <a:xfrm>
              <a:off x="3306831" y="3127483"/>
              <a:ext cx="280416" cy="308006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3D9D48"/>
            </a:solidFill>
            <a:ln cap="rnd" cmpd="sng" w="19050">
              <a:solidFill>
                <a:srgbClr val="6C8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2" name="Google Shape;582;p12"/>
            <p:cNvSpPr/>
            <p:nvPr/>
          </p:nvSpPr>
          <p:spPr>
            <a:xfrm>
              <a:off x="4645514" y="3129599"/>
              <a:ext cx="280416" cy="308006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3D9D48"/>
            </a:solidFill>
            <a:ln cap="rnd" cmpd="sng" w="19050">
              <a:solidFill>
                <a:srgbClr val="6C8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3" name="Google Shape;583;p12"/>
            <p:cNvSpPr/>
            <p:nvPr/>
          </p:nvSpPr>
          <p:spPr>
            <a:xfrm>
              <a:off x="3378963" y="2993389"/>
              <a:ext cx="1480165" cy="134094"/>
            </a:xfrm>
            <a:prstGeom prst="rect">
              <a:avLst/>
            </a:prstGeom>
            <a:solidFill>
              <a:srgbClr val="3D9D48"/>
            </a:solidFill>
            <a:ln cap="rnd" cmpd="sng" w="19050">
              <a:solidFill>
                <a:srgbClr val="3D9D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84" name="Google Shape;584;p12"/>
          <p:cNvSpPr/>
          <p:nvPr/>
        </p:nvSpPr>
        <p:spPr>
          <a:xfrm>
            <a:off x="6056452" y="1550528"/>
            <a:ext cx="1012073" cy="1961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Dentro</a:t>
            </a:r>
          </a:p>
        </p:txBody>
      </p:sp>
      <p:sp>
        <p:nvSpPr>
          <p:cNvPr id="585" name="Google Shape;585;p12"/>
          <p:cNvSpPr/>
          <p:nvPr/>
        </p:nvSpPr>
        <p:spPr>
          <a:xfrm>
            <a:off x="6136694" y="1784830"/>
            <a:ext cx="747763" cy="1961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  7</a:t>
            </a:r>
          </a:p>
        </p:txBody>
      </p:sp>
      <p:sp>
        <p:nvSpPr>
          <p:cNvPr id="586" name="Google Shape;586;p12"/>
          <p:cNvSpPr/>
          <p:nvPr/>
        </p:nvSpPr>
        <p:spPr>
          <a:xfrm>
            <a:off x="3684517" y="1637531"/>
            <a:ext cx="1012073" cy="1961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Hace </a:t>
            </a:r>
          </a:p>
        </p:txBody>
      </p:sp>
      <p:sp>
        <p:nvSpPr>
          <p:cNvPr id="587" name="Google Shape;587;p12"/>
          <p:cNvSpPr/>
          <p:nvPr/>
        </p:nvSpPr>
        <p:spPr>
          <a:xfrm>
            <a:off x="3770014" y="1907706"/>
            <a:ext cx="653001" cy="1464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– 15</a:t>
            </a:r>
          </a:p>
        </p:txBody>
      </p:sp>
      <p:sp>
        <p:nvSpPr>
          <p:cNvPr id="588" name="Google Shape;588;p12"/>
          <p:cNvSpPr/>
          <p:nvPr/>
        </p:nvSpPr>
        <p:spPr>
          <a:xfrm>
            <a:off x="671778" y="6316328"/>
            <a:ext cx="1186486" cy="245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Respuesta:</a:t>
            </a:r>
          </a:p>
        </p:txBody>
      </p:sp>
      <p:sp>
        <p:nvSpPr>
          <p:cNvPr id="589" name="Google Shape;589;p12"/>
          <p:cNvSpPr/>
          <p:nvPr/>
        </p:nvSpPr>
        <p:spPr>
          <a:xfrm>
            <a:off x="2079977" y="6157349"/>
            <a:ext cx="7053689" cy="4271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La edad de Luís dentro de 7 años será de 27 años.</a:t>
            </a:r>
          </a:p>
        </p:txBody>
      </p:sp>
      <p:sp>
        <p:nvSpPr>
          <p:cNvPr id="590" name="Google Shape;590;p12"/>
          <p:cNvSpPr/>
          <p:nvPr/>
        </p:nvSpPr>
        <p:spPr>
          <a:xfrm>
            <a:off x="8396874" y="3429541"/>
            <a:ext cx="2272700" cy="6834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La edad de Luís dentro de 7 años. </a:t>
            </a:r>
          </a:p>
        </p:txBody>
      </p:sp>
      <p:sp>
        <p:nvSpPr>
          <p:cNvPr id="591" name="Google Shape;591;p12"/>
          <p:cNvSpPr/>
          <p:nvPr/>
        </p:nvSpPr>
        <p:spPr>
          <a:xfrm>
            <a:off x="8608333" y="4276487"/>
            <a:ext cx="525334" cy="2958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20</a:t>
            </a:r>
          </a:p>
        </p:txBody>
      </p:sp>
      <p:sp>
        <p:nvSpPr>
          <p:cNvPr id="592" name="Google Shape;592;p12"/>
          <p:cNvSpPr/>
          <p:nvPr/>
        </p:nvSpPr>
        <p:spPr>
          <a:xfrm>
            <a:off x="9317883" y="4276486"/>
            <a:ext cx="324527" cy="3457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593" name="Google Shape;593;p12"/>
          <p:cNvSpPr/>
          <p:nvPr/>
        </p:nvSpPr>
        <p:spPr>
          <a:xfrm>
            <a:off x="9871564" y="4279531"/>
            <a:ext cx="452624" cy="2958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7</a:t>
            </a:r>
          </a:p>
        </p:txBody>
      </p:sp>
      <p:sp>
        <p:nvSpPr>
          <p:cNvPr id="594" name="Google Shape;594;p12"/>
          <p:cNvSpPr/>
          <p:nvPr/>
        </p:nvSpPr>
        <p:spPr>
          <a:xfrm>
            <a:off x="9194885" y="4897057"/>
            <a:ext cx="676679" cy="37625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27</a:t>
            </a:r>
          </a:p>
        </p:txBody>
      </p:sp>
      <p:pic>
        <p:nvPicPr>
          <p:cNvPr descr="La edad de Juan ▷ PsicoActiva" id="595" name="Google Shape;59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47325" y="1080575"/>
            <a:ext cx="2850525" cy="21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12"/>
          <p:cNvSpPr/>
          <p:nvPr/>
        </p:nvSpPr>
        <p:spPr>
          <a:xfrm>
            <a:off x="855355" y="3284728"/>
            <a:ext cx="1395543" cy="33976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Planteando: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3"/>
          <p:cNvSpPr/>
          <p:nvPr/>
        </p:nvSpPr>
        <p:spPr>
          <a:xfrm>
            <a:off x="633575" y="681000"/>
            <a:ext cx="10999776" cy="474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Hace cuatro años la edad de Laura era la tercera parte de la edad que tendrá dentro de diez años. ¿Qué edad tiene Laura?</a:t>
            </a:r>
          </a:p>
        </p:txBody>
      </p:sp>
      <p:sp>
        <p:nvSpPr>
          <p:cNvPr id="602" name="Google Shape;602;p13"/>
          <p:cNvSpPr/>
          <p:nvPr/>
        </p:nvSpPr>
        <p:spPr>
          <a:xfrm>
            <a:off x="765944" y="3326173"/>
            <a:ext cx="1323191" cy="2958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- 4</a:t>
            </a:r>
          </a:p>
        </p:txBody>
      </p:sp>
      <p:sp>
        <p:nvSpPr>
          <p:cNvPr id="603" name="Google Shape;603;p13"/>
          <p:cNvSpPr/>
          <p:nvPr/>
        </p:nvSpPr>
        <p:spPr>
          <a:xfrm>
            <a:off x="2172685" y="3445083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604" name="Google Shape;604;p13"/>
          <p:cNvSpPr/>
          <p:nvPr/>
        </p:nvSpPr>
        <p:spPr>
          <a:xfrm>
            <a:off x="2183108" y="4413794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605" name="Google Shape;605;p13"/>
          <p:cNvSpPr/>
          <p:nvPr/>
        </p:nvSpPr>
        <p:spPr>
          <a:xfrm>
            <a:off x="2158723" y="5151088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606" name="Google Shape;606;p13"/>
          <p:cNvSpPr/>
          <p:nvPr/>
        </p:nvSpPr>
        <p:spPr>
          <a:xfrm>
            <a:off x="7482956" y="5232630"/>
            <a:ext cx="467551" cy="2525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11</a:t>
            </a:r>
          </a:p>
        </p:txBody>
      </p:sp>
      <p:sp>
        <p:nvSpPr>
          <p:cNvPr id="607" name="Google Shape;607;p13"/>
          <p:cNvSpPr/>
          <p:nvPr/>
        </p:nvSpPr>
        <p:spPr>
          <a:xfrm>
            <a:off x="7038201" y="5298996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608" name="Google Shape;608;p13"/>
          <p:cNvSpPr/>
          <p:nvPr/>
        </p:nvSpPr>
        <p:spPr>
          <a:xfrm>
            <a:off x="6517281" y="4475865"/>
            <a:ext cx="322731" cy="26977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609" name="Google Shape;609;p13"/>
          <p:cNvSpPr/>
          <p:nvPr/>
        </p:nvSpPr>
        <p:spPr>
          <a:xfrm>
            <a:off x="3706673" y="6124998"/>
            <a:ext cx="5446951" cy="47212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Hace cuatro años Laura tenía 11 años</a:t>
            </a:r>
          </a:p>
        </p:txBody>
      </p:sp>
      <p:sp>
        <p:nvSpPr>
          <p:cNvPr id="610" name="Google Shape;610;p13"/>
          <p:cNvSpPr txBox="1"/>
          <p:nvPr/>
        </p:nvSpPr>
        <p:spPr>
          <a:xfrm>
            <a:off x="2652412" y="3195216"/>
            <a:ext cx="446511" cy="6830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891" l="0" r="-13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11" name="Google Shape;611;p13"/>
          <p:cNvSpPr/>
          <p:nvPr/>
        </p:nvSpPr>
        <p:spPr>
          <a:xfrm>
            <a:off x="3167271" y="3189652"/>
            <a:ext cx="1456323" cy="3695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(x + 10)</a:t>
            </a:r>
          </a:p>
        </p:txBody>
      </p:sp>
      <p:sp>
        <p:nvSpPr>
          <p:cNvPr id="612" name="Google Shape;612;p13"/>
          <p:cNvSpPr/>
          <p:nvPr/>
        </p:nvSpPr>
        <p:spPr>
          <a:xfrm>
            <a:off x="778324" y="4307871"/>
            <a:ext cx="1323191" cy="2958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- 4</a:t>
            </a:r>
          </a:p>
        </p:txBody>
      </p:sp>
      <p:sp>
        <p:nvSpPr>
          <p:cNvPr id="613" name="Google Shape;613;p13"/>
          <p:cNvSpPr txBox="1"/>
          <p:nvPr/>
        </p:nvSpPr>
        <p:spPr>
          <a:xfrm>
            <a:off x="2701015" y="4123126"/>
            <a:ext cx="1692358" cy="6830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891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14" name="Google Shape;614;p13"/>
          <p:cNvSpPr/>
          <p:nvPr/>
        </p:nvSpPr>
        <p:spPr>
          <a:xfrm>
            <a:off x="704984" y="5069511"/>
            <a:ext cx="1323191" cy="2958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3(x – 4)</a:t>
            </a:r>
          </a:p>
        </p:txBody>
      </p:sp>
      <p:sp>
        <p:nvSpPr>
          <p:cNvPr id="615" name="Google Shape;615;p13"/>
          <p:cNvSpPr/>
          <p:nvPr/>
        </p:nvSpPr>
        <p:spPr>
          <a:xfrm>
            <a:off x="2727435" y="5011665"/>
            <a:ext cx="1456323" cy="3695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+ 10</a:t>
            </a:r>
          </a:p>
        </p:txBody>
      </p:sp>
      <p:sp>
        <p:nvSpPr>
          <p:cNvPr id="616" name="Google Shape;616;p13"/>
          <p:cNvSpPr/>
          <p:nvPr/>
        </p:nvSpPr>
        <p:spPr>
          <a:xfrm>
            <a:off x="717175" y="5711737"/>
            <a:ext cx="1323191" cy="2958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3x –  x</a:t>
            </a:r>
          </a:p>
        </p:txBody>
      </p:sp>
      <p:sp>
        <p:nvSpPr>
          <p:cNvPr id="617" name="Google Shape;617;p13"/>
          <p:cNvSpPr/>
          <p:nvPr/>
        </p:nvSpPr>
        <p:spPr>
          <a:xfrm>
            <a:off x="2158723" y="5789694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618" name="Google Shape;618;p13"/>
          <p:cNvSpPr/>
          <p:nvPr/>
        </p:nvSpPr>
        <p:spPr>
          <a:xfrm>
            <a:off x="2688717" y="5650363"/>
            <a:ext cx="470659" cy="3695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10</a:t>
            </a:r>
          </a:p>
        </p:txBody>
      </p:sp>
      <p:sp>
        <p:nvSpPr>
          <p:cNvPr id="619" name="Google Shape;619;p13"/>
          <p:cNvSpPr/>
          <p:nvPr/>
        </p:nvSpPr>
        <p:spPr>
          <a:xfrm>
            <a:off x="3667728" y="5672226"/>
            <a:ext cx="499560" cy="3349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12</a:t>
            </a:r>
          </a:p>
        </p:txBody>
      </p:sp>
      <p:sp>
        <p:nvSpPr>
          <p:cNvPr id="620" name="Google Shape;620;p13"/>
          <p:cNvSpPr/>
          <p:nvPr/>
        </p:nvSpPr>
        <p:spPr>
          <a:xfrm>
            <a:off x="3262811" y="5650999"/>
            <a:ext cx="247224" cy="3390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621" name="Google Shape;621;p13"/>
          <p:cNvSpPr/>
          <p:nvPr/>
        </p:nvSpPr>
        <p:spPr>
          <a:xfrm>
            <a:off x="6318104" y="3671141"/>
            <a:ext cx="613185" cy="2958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2x</a:t>
            </a:r>
          </a:p>
        </p:txBody>
      </p:sp>
      <p:sp>
        <p:nvSpPr>
          <p:cNvPr id="622" name="Google Shape;622;p13"/>
          <p:cNvSpPr/>
          <p:nvPr/>
        </p:nvSpPr>
        <p:spPr>
          <a:xfrm>
            <a:off x="7025262" y="3784320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623" name="Google Shape;623;p13"/>
          <p:cNvSpPr/>
          <p:nvPr/>
        </p:nvSpPr>
        <p:spPr>
          <a:xfrm>
            <a:off x="7532066" y="3706154"/>
            <a:ext cx="499560" cy="2958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22</a:t>
            </a:r>
          </a:p>
        </p:txBody>
      </p:sp>
      <p:sp>
        <p:nvSpPr>
          <p:cNvPr id="624" name="Google Shape;624;p13"/>
          <p:cNvSpPr txBox="1"/>
          <p:nvPr/>
        </p:nvSpPr>
        <p:spPr>
          <a:xfrm>
            <a:off x="7583961" y="4282253"/>
            <a:ext cx="446511" cy="68309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-13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25" name="Google Shape;625;p13"/>
          <p:cNvSpPr/>
          <p:nvPr/>
        </p:nvSpPr>
        <p:spPr>
          <a:xfrm>
            <a:off x="7021559" y="4560989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626" name="Google Shape;626;p13"/>
          <p:cNvSpPr/>
          <p:nvPr/>
        </p:nvSpPr>
        <p:spPr>
          <a:xfrm>
            <a:off x="6517280" y="5211590"/>
            <a:ext cx="322731" cy="26977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627" name="Google Shape;627;p13"/>
          <p:cNvSpPr txBox="1"/>
          <p:nvPr/>
        </p:nvSpPr>
        <p:spPr>
          <a:xfrm>
            <a:off x="3633046" y="2191194"/>
            <a:ext cx="1884234" cy="369332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rgbClr val="CDDDEA"/>
              </a:gs>
              <a:gs pos="83000">
                <a:srgbClr val="CDDDEA"/>
              </a:gs>
              <a:gs pos="100000">
                <a:srgbClr val="DDE8F1"/>
              </a:gs>
            </a:gsLst>
            <a:lin ang="8100000" scaled="0"/>
          </a:gradFill>
          <a:ln cap="flat" cmpd="sng" w="28575">
            <a:solidFill>
              <a:srgbClr val="E40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PRESENTE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8" name="Google Shape;628;p13"/>
          <p:cNvSpPr txBox="1"/>
          <p:nvPr/>
        </p:nvSpPr>
        <p:spPr>
          <a:xfrm>
            <a:off x="5541664" y="2190882"/>
            <a:ext cx="1884234" cy="369332"/>
          </a:xfrm>
          <a:prstGeom prst="rect">
            <a:avLst/>
          </a:prstGeom>
          <a:gradFill>
            <a:gsLst>
              <a:gs pos="0">
                <a:srgbClr val="FF9900"/>
              </a:gs>
              <a:gs pos="74000">
                <a:srgbClr val="CDDDEA"/>
              </a:gs>
              <a:gs pos="83000">
                <a:srgbClr val="CDDDEA"/>
              </a:gs>
              <a:gs pos="100000">
                <a:srgbClr val="DDE8F1"/>
              </a:gs>
            </a:gsLst>
            <a:lin ang="18900000" scaled="0"/>
          </a:gradFill>
          <a:ln cap="flat" cmpd="sng" w="28575">
            <a:solidFill>
              <a:srgbClr val="E40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FUTURO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9" name="Google Shape;629;p13"/>
          <p:cNvSpPr txBox="1"/>
          <p:nvPr/>
        </p:nvSpPr>
        <p:spPr>
          <a:xfrm>
            <a:off x="1740892" y="2196491"/>
            <a:ext cx="1884234" cy="369332"/>
          </a:xfrm>
          <a:prstGeom prst="rect">
            <a:avLst/>
          </a:prstGeom>
          <a:gradFill>
            <a:gsLst>
              <a:gs pos="0">
                <a:srgbClr val="0000FF">
                  <a:alpha val="61960"/>
                </a:srgbClr>
              </a:gs>
              <a:gs pos="74000">
                <a:srgbClr val="CDDDEA"/>
              </a:gs>
              <a:gs pos="83000">
                <a:srgbClr val="CDDDEA"/>
              </a:gs>
              <a:gs pos="100000">
                <a:srgbClr val="DDE8F1"/>
              </a:gs>
            </a:gsLst>
            <a:lin ang="18900000" scaled="0"/>
          </a:gradFill>
          <a:ln cap="flat" cmpd="sng" w="28575">
            <a:solidFill>
              <a:srgbClr val="E40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PASADO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0" name="Google Shape;630;p13"/>
          <p:cNvSpPr/>
          <p:nvPr/>
        </p:nvSpPr>
        <p:spPr>
          <a:xfrm>
            <a:off x="4288661" y="2675193"/>
            <a:ext cx="440053" cy="2711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631" name="Google Shape;631;p13"/>
          <p:cNvSpPr/>
          <p:nvPr/>
        </p:nvSpPr>
        <p:spPr>
          <a:xfrm>
            <a:off x="3633046" y="2572718"/>
            <a:ext cx="1884234" cy="474537"/>
          </a:xfrm>
          <a:prstGeom prst="rect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2" name="Google Shape;632;p13"/>
          <p:cNvSpPr/>
          <p:nvPr/>
        </p:nvSpPr>
        <p:spPr>
          <a:xfrm>
            <a:off x="5710109" y="2696424"/>
            <a:ext cx="1611117" cy="23312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+ 10</a:t>
            </a:r>
          </a:p>
        </p:txBody>
      </p:sp>
      <p:sp>
        <p:nvSpPr>
          <p:cNvPr id="633" name="Google Shape;633;p13"/>
          <p:cNvSpPr/>
          <p:nvPr/>
        </p:nvSpPr>
        <p:spPr>
          <a:xfrm>
            <a:off x="5539959" y="2572406"/>
            <a:ext cx="1884234" cy="474537"/>
          </a:xfrm>
          <a:prstGeom prst="rect">
            <a:avLst/>
          </a:prstGeom>
          <a:noFill/>
          <a:ln cap="rnd" cmpd="sng" w="19050">
            <a:solidFill>
              <a:srgbClr val="3D9D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4" name="Google Shape;634;p13"/>
          <p:cNvSpPr/>
          <p:nvPr/>
        </p:nvSpPr>
        <p:spPr>
          <a:xfrm>
            <a:off x="1734574" y="2571665"/>
            <a:ext cx="1884234" cy="474537"/>
          </a:xfrm>
          <a:prstGeom prst="rect">
            <a:avLst/>
          </a:prstGeom>
          <a:noFill/>
          <a:ln cap="rnd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5" name="Google Shape;635;p13"/>
          <p:cNvSpPr/>
          <p:nvPr/>
        </p:nvSpPr>
        <p:spPr>
          <a:xfrm>
            <a:off x="1914644" y="2707875"/>
            <a:ext cx="1432237" cy="23312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- 4</a:t>
            </a:r>
          </a:p>
        </p:txBody>
      </p:sp>
      <p:grpSp>
        <p:nvGrpSpPr>
          <p:cNvPr id="636" name="Google Shape;636;p13"/>
          <p:cNvGrpSpPr/>
          <p:nvPr/>
        </p:nvGrpSpPr>
        <p:grpSpPr>
          <a:xfrm>
            <a:off x="4859427" y="1718615"/>
            <a:ext cx="2145879" cy="444216"/>
            <a:chOff x="3306831" y="2993389"/>
            <a:chExt cx="1619099" cy="444216"/>
          </a:xfrm>
        </p:grpSpPr>
        <p:sp>
          <p:nvSpPr>
            <p:cNvPr id="637" name="Google Shape;637;p13"/>
            <p:cNvSpPr/>
            <p:nvPr/>
          </p:nvSpPr>
          <p:spPr>
            <a:xfrm>
              <a:off x="3306831" y="3127483"/>
              <a:ext cx="280416" cy="308006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CC00FF"/>
            </a:solidFill>
            <a:ln cap="rnd" cmpd="sng" w="19050">
              <a:solidFill>
                <a:srgbClr val="6C8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8" name="Google Shape;638;p13"/>
            <p:cNvSpPr/>
            <p:nvPr/>
          </p:nvSpPr>
          <p:spPr>
            <a:xfrm>
              <a:off x="4645514" y="3129599"/>
              <a:ext cx="280416" cy="308006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CC00FF"/>
            </a:solidFill>
            <a:ln cap="rnd" cmpd="sng" w="19050">
              <a:solidFill>
                <a:srgbClr val="6C8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3378963" y="2993389"/>
              <a:ext cx="1480165" cy="134094"/>
            </a:xfrm>
            <a:prstGeom prst="rect">
              <a:avLst/>
            </a:prstGeom>
            <a:solidFill>
              <a:srgbClr val="CC0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640" name="Google Shape;640;p13"/>
          <p:cNvGrpSpPr/>
          <p:nvPr/>
        </p:nvGrpSpPr>
        <p:grpSpPr>
          <a:xfrm>
            <a:off x="2156277" y="1731096"/>
            <a:ext cx="2145879" cy="444216"/>
            <a:chOff x="3316030" y="2993389"/>
            <a:chExt cx="1619099" cy="444216"/>
          </a:xfrm>
        </p:grpSpPr>
        <p:sp>
          <p:nvSpPr>
            <p:cNvPr id="641" name="Google Shape;641;p13"/>
            <p:cNvSpPr/>
            <p:nvPr/>
          </p:nvSpPr>
          <p:spPr>
            <a:xfrm>
              <a:off x="3316030" y="3127483"/>
              <a:ext cx="280416" cy="308006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3D9D48"/>
            </a:solidFill>
            <a:ln cap="rnd" cmpd="sng" w="19050">
              <a:solidFill>
                <a:srgbClr val="6C8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4654713" y="3129599"/>
              <a:ext cx="280416" cy="308006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3D9D48"/>
            </a:solidFill>
            <a:ln cap="rnd" cmpd="sng" w="19050">
              <a:solidFill>
                <a:srgbClr val="6C8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3378963" y="2993389"/>
              <a:ext cx="1480165" cy="134094"/>
            </a:xfrm>
            <a:prstGeom prst="rect">
              <a:avLst/>
            </a:prstGeom>
            <a:solidFill>
              <a:srgbClr val="3D9D48"/>
            </a:solidFill>
            <a:ln cap="rnd" cmpd="sng" w="19050">
              <a:solidFill>
                <a:srgbClr val="3D9D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644" name="Google Shape;644;p13"/>
          <p:cNvSpPr/>
          <p:nvPr/>
        </p:nvSpPr>
        <p:spPr>
          <a:xfrm>
            <a:off x="5298339" y="1195375"/>
            <a:ext cx="1112251" cy="1961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Dentro</a:t>
            </a:r>
          </a:p>
        </p:txBody>
      </p:sp>
      <p:sp>
        <p:nvSpPr>
          <p:cNvPr id="645" name="Google Shape;645;p13"/>
          <p:cNvSpPr/>
          <p:nvPr/>
        </p:nvSpPr>
        <p:spPr>
          <a:xfrm>
            <a:off x="5368502" y="1464676"/>
            <a:ext cx="821779" cy="1961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  10</a:t>
            </a:r>
          </a:p>
        </p:txBody>
      </p:sp>
      <p:sp>
        <p:nvSpPr>
          <p:cNvPr id="646" name="Google Shape;646;p13"/>
          <p:cNvSpPr/>
          <p:nvPr/>
        </p:nvSpPr>
        <p:spPr>
          <a:xfrm>
            <a:off x="2577058" y="1237745"/>
            <a:ext cx="1112251" cy="1961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Hace </a:t>
            </a:r>
          </a:p>
        </p:txBody>
      </p:sp>
      <p:sp>
        <p:nvSpPr>
          <p:cNvPr id="647" name="Google Shape;647;p13"/>
          <p:cNvSpPr/>
          <p:nvPr/>
        </p:nvSpPr>
        <p:spPr>
          <a:xfrm>
            <a:off x="2685564" y="1525851"/>
            <a:ext cx="717638" cy="1464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– 4</a:t>
            </a:r>
          </a:p>
        </p:txBody>
      </p:sp>
      <p:pic>
        <p:nvPicPr>
          <p:cNvPr descr="La Generación De Las Mujeres En Las Diferentes Edades De Bebé Infantil A La  Mujer De Edad Mayor. Nieta Y Abuela. Ilustración Vectorial Ilustraciones  Vectoriales, Clip Art Vectorizado Libre De Derechos. Image" id="648" name="Google Shape;648;p13"/>
          <p:cNvPicPr preferRelativeResize="0"/>
          <p:nvPr/>
        </p:nvPicPr>
        <p:blipFill rotWithShape="1">
          <a:blip r:embed="rId6">
            <a:alphaModFix/>
          </a:blip>
          <a:srcRect b="14612" l="13746" r="50371" t="16499"/>
          <a:stretch/>
        </p:blipFill>
        <p:spPr>
          <a:xfrm>
            <a:off x="8963896" y="1813956"/>
            <a:ext cx="2669404" cy="332026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3"/>
          <p:cNvSpPr/>
          <p:nvPr/>
        </p:nvSpPr>
        <p:spPr>
          <a:xfrm>
            <a:off x="2313241" y="6312700"/>
            <a:ext cx="1186486" cy="245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Respuesta:</a:t>
            </a:r>
          </a:p>
        </p:txBody>
      </p:sp>
      <p:sp>
        <p:nvSpPr>
          <p:cNvPr id="650" name="Google Shape;650;p13"/>
          <p:cNvSpPr/>
          <p:nvPr/>
        </p:nvSpPr>
        <p:spPr>
          <a:xfrm>
            <a:off x="176120" y="2970495"/>
            <a:ext cx="1427937" cy="245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Planteando:</a:t>
            </a:r>
          </a:p>
        </p:txBody>
      </p:sp>
      <p:sp>
        <p:nvSpPr>
          <p:cNvPr id="651" name="Google Shape;651;p13"/>
          <p:cNvSpPr/>
          <p:nvPr/>
        </p:nvSpPr>
        <p:spPr>
          <a:xfrm>
            <a:off x="5994192" y="3274812"/>
            <a:ext cx="2672807" cy="245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La edad dentro de 10 años: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4783" y="558367"/>
            <a:ext cx="9056799" cy="6139719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14"/>
          <p:cNvSpPr txBox="1"/>
          <p:nvPr/>
        </p:nvSpPr>
        <p:spPr>
          <a:xfrm>
            <a:off x="805837" y="690108"/>
            <a:ext cx="628990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60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GRACIAS POR SU ATENCIÓN</a:t>
            </a:r>
            <a:endParaRPr b="1" sz="6000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ducir Expresiones Algebraicas | Expresiones algebraicas, Lenguaje  algebraico, Secundaria matematicas" id="194" name="Google Shape;194;p2"/>
          <p:cNvPicPr preferRelativeResize="0"/>
          <p:nvPr/>
        </p:nvPicPr>
        <p:blipFill rotWithShape="1">
          <a:blip r:embed="rId3">
            <a:alphaModFix/>
          </a:blip>
          <a:srcRect b="60036" l="2246" r="4299" t="10880"/>
          <a:stretch/>
        </p:blipFill>
        <p:spPr>
          <a:xfrm>
            <a:off x="432816" y="1152650"/>
            <a:ext cx="4937760" cy="198729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"/>
          <p:cNvSpPr/>
          <p:nvPr/>
        </p:nvSpPr>
        <p:spPr>
          <a:xfrm>
            <a:off x="2743200" y="355600"/>
            <a:ext cx="6265332" cy="499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Baumans"/>
              </a:rPr>
              <a:t>ALGUNAS  SIMBOLIZACIONES</a:t>
            </a:r>
          </a:p>
        </p:txBody>
      </p:sp>
      <p:pic>
        <p:nvPicPr>
          <p:cNvPr descr="Traducir Expresiones Algebraicas | Expresiones algebraicas, Lenguaje  algebraico, Secundaria matematicas" id="196" name="Google Shape;196;p2"/>
          <p:cNvPicPr preferRelativeResize="0"/>
          <p:nvPr/>
        </p:nvPicPr>
        <p:blipFill rotWithShape="1">
          <a:blip r:embed="rId3">
            <a:alphaModFix/>
          </a:blip>
          <a:srcRect b="37362" l="14305" r="11159" t="42288"/>
          <a:stretch/>
        </p:blipFill>
        <p:spPr>
          <a:xfrm>
            <a:off x="5772271" y="1579370"/>
            <a:ext cx="4546011" cy="18496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aducir Expresiones Algebraicas | Expresiones algebraicas, Lenguaje  algebraico, Secundaria matematicas" id="197" name="Google Shape;197;p2"/>
          <p:cNvPicPr preferRelativeResize="0"/>
          <p:nvPr/>
        </p:nvPicPr>
        <p:blipFill rotWithShape="1">
          <a:blip r:embed="rId3">
            <a:alphaModFix/>
          </a:blip>
          <a:srcRect b="22617" l="3632" r="14766" t="65141"/>
          <a:stretch/>
        </p:blipFill>
        <p:spPr>
          <a:xfrm>
            <a:off x="5875866" y="4428068"/>
            <a:ext cx="4081273" cy="938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aducir Expresiones Algebraicas | Expresiones algebraicas, Lenguaje  algebraico, Secundaria matematicas" id="198" name="Google Shape;198;p2"/>
          <p:cNvPicPr preferRelativeResize="0"/>
          <p:nvPr/>
        </p:nvPicPr>
        <p:blipFill rotWithShape="1">
          <a:blip r:embed="rId3">
            <a:alphaModFix/>
          </a:blip>
          <a:srcRect b="1763" l="2320" r="3978" t="81047"/>
          <a:stretch/>
        </p:blipFill>
        <p:spPr>
          <a:xfrm>
            <a:off x="432816" y="4428068"/>
            <a:ext cx="4620768" cy="1318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bre De Negocios Pensativo Ilustración del Vector - Ilustración de  pensativo, negocios: 47903870" id="199" name="Google Shape;199;p2"/>
          <p:cNvPicPr preferRelativeResize="0"/>
          <p:nvPr/>
        </p:nvPicPr>
        <p:blipFill rotWithShape="1">
          <a:blip r:embed="rId4">
            <a:alphaModFix/>
          </a:blip>
          <a:srcRect b="8712" l="25576" r="25615" t="1975"/>
          <a:stretch/>
        </p:blipFill>
        <p:spPr>
          <a:xfrm flipH="1">
            <a:off x="10212404" y="508800"/>
            <a:ext cx="1767252" cy="330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"/>
          <p:cNvSpPr/>
          <p:nvPr/>
        </p:nvSpPr>
        <p:spPr>
          <a:xfrm>
            <a:off x="1587498" y="1302839"/>
            <a:ext cx="3115734" cy="3132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Doce más que un número</a:t>
            </a:r>
          </a:p>
        </p:txBody>
      </p:sp>
      <p:sp>
        <p:nvSpPr>
          <p:cNvPr id="205" name="Google Shape;205;p3"/>
          <p:cNvSpPr/>
          <p:nvPr/>
        </p:nvSpPr>
        <p:spPr>
          <a:xfrm>
            <a:off x="1906210" y="345765"/>
            <a:ext cx="7507297" cy="499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Baumans"/>
              </a:rPr>
              <a:t>ALGUNAS TRADUCCIONES - SIMBOLIZACIÓN</a:t>
            </a:r>
          </a:p>
        </p:txBody>
      </p:sp>
      <p:sp>
        <p:nvSpPr>
          <p:cNvPr id="206" name="Google Shape;206;p3"/>
          <p:cNvSpPr/>
          <p:nvPr/>
        </p:nvSpPr>
        <p:spPr>
          <a:xfrm>
            <a:off x="1587498" y="1910971"/>
            <a:ext cx="4021668" cy="3132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El producto de ochenta y un número </a:t>
            </a:r>
          </a:p>
        </p:txBody>
      </p:sp>
      <p:sp>
        <p:nvSpPr>
          <p:cNvPr id="207" name="Google Shape;207;p3"/>
          <p:cNvSpPr/>
          <p:nvPr/>
        </p:nvSpPr>
        <p:spPr>
          <a:xfrm>
            <a:off x="1564214" y="2578128"/>
            <a:ext cx="4021668" cy="3132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La diferencia de 81 y un número</a:t>
            </a:r>
          </a:p>
        </p:txBody>
      </p:sp>
      <p:sp>
        <p:nvSpPr>
          <p:cNvPr id="208" name="Google Shape;208;p3"/>
          <p:cNvSpPr/>
          <p:nvPr/>
        </p:nvSpPr>
        <p:spPr>
          <a:xfrm>
            <a:off x="1570562" y="3302002"/>
            <a:ext cx="4250268" cy="3132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El producto de un número y diecisiete</a:t>
            </a:r>
          </a:p>
        </p:txBody>
      </p:sp>
      <p:sp>
        <p:nvSpPr>
          <p:cNvPr id="209" name="Google Shape;209;p3"/>
          <p:cNvSpPr/>
          <p:nvPr/>
        </p:nvSpPr>
        <p:spPr>
          <a:xfrm>
            <a:off x="1570562" y="3928517"/>
            <a:ext cx="4461935" cy="3132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Cincuenta y nueve menos que un número</a:t>
            </a:r>
          </a:p>
        </p:txBody>
      </p:sp>
      <p:sp>
        <p:nvSpPr>
          <p:cNvPr id="210" name="Google Shape;210;p3"/>
          <p:cNvSpPr/>
          <p:nvPr/>
        </p:nvSpPr>
        <p:spPr>
          <a:xfrm>
            <a:off x="1570562" y="4652419"/>
            <a:ext cx="4732869" cy="3132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El cociente de treinta y nueve y un número</a:t>
            </a:r>
          </a:p>
        </p:txBody>
      </p:sp>
      <p:sp>
        <p:nvSpPr>
          <p:cNvPr id="211" name="Google Shape;211;p3"/>
          <p:cNvSpPr/>
          <p:nvPr/>
        </p:nvSpPr>
        <p:spPr>
          <a:xfrm>
            <a:off x="1570562" y="5338254"/>
            <a:ext cx="4478869" cy="3132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Un número sumado a sesenta y cuatro</a:t>
            </a:r>
          </a:p>
        </p:txBody>
      </p:sp>
      <p:sp>
        <p:nvSpPr>
          <p:cNvPr id="212" name="Google Shape;212;p3"/>
          <p:cNvSpPr/>
          <p:nvPr/>
        </p:nvSpPr>
        <p:spPr>
          <a:xfrm>
            <a:off x="1570563" y="6058644"/>
            <a:ext cx="4478869" cy="3132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La diferencia entre un número y cuatro</a:t>
            </a:r>
          </a:p>
        </p:txBody>
      </p:sp>
      <p:sp>
        <p:nvSpPr>
          <p:cNvPr id="213" name="Google Shape;213;p3"/>
          <p:cNvSpPr/>
          <p:nvPr/>
        </p:nvSpPr>
        <p:spPr>
          <a:xfrm>
            <a:off x="7608988" y="1238063"/>
            <a:ext cx="1454331" cy="3132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n + 12</a:t>
            </a:r>
          </a:p>
        </p:txBody>
      </p:sp>
      <p:sp>
        <p:nvSpPr>
          <p:cNvPr id="214" name="Google Shape;214;p3"/>
          <p:cNvSpPr/>
          <p:nvPr/>
        </p:nvSpPr>
        <p:spPr>
          <a:xfrm>
            <a:off x="6404305" y="1311363"/>
            <a:ext cx="640930" cy="2962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rnd" cmpd="sng" w="1905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7619748" y="1827638"/>
            <a:ext cx="635978" cy="3132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80 n</a:t>
            </a:r>
          </a:p>
        </p:txBody>
      </p:sp>
      <p:sp>
        <p:nvSpPr>
          <p:cNvPr id="216" name="Google Shape;216;p3"/>
          <p:cNvSpPr/>
          <p:nvPr/>
        </p:nvSpPr>
        <p:spPr>
          <a:xfrm>
            <a:off x="6415064" y="1900938"/>
            <a:ext cx="640930" cy="2962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rnd" cmpd="sng" w="1905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7619747" y="2521876"/>
            <a:ext cx="1443571" cy="3132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81 – n  </a:t>
            </a:r>
          </a:p>
        </p:txBody>
      </p:sp>
      <p:sp>
        <p:nvSpPr>
          <p:cNvPr id="218" name="Google Shape;218;p3"/>
          <p:cNvSpPr/>
          <p:nvPr/>
        </p:nvSpPr>
        <p:spPr>
          <a:xfrm>
            <a:off x="6415064" y="2595176"/>
            <a:ext cx="640930" cy="2962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rnd" cmpd="sng" w="1905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33361" y="3214912"/>
            <a:ext cx="1443571" cy="3132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n (17)  </a:t>
            </a:r>
          </a:p>
        </p:txBody>
      </p:sp>
      <p:sp>
        <p:nvSpPr>
          <p:cNvPr id="220" name="Google Shape;220;p3"/>
          <p:cNvSpPr/>
          <p:nvPr/>
        </p:nvSpPr>
        <p:spPr>
          <a:xfrm>
            <a:off x="6428678" y="3288212"/>
            <a:ext cx="640930" cy="2962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rnd" cmpd="sng" w="1905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633361" y="3889725"/>
            <a:ext cx="1443571" cy="3132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n – 59   </a:t>
            </a:r>
          </a:p>
        </p:txBody>
      </p:sp>
      <p:sp>
        <p:nvSpPr>
          <p:cNvPr id="222" name="Google Shape;222;p3"/>
          <p:cNvSpPr/>
          <p:nvPr/>
        </p:nvSpPr>
        <p:spPr>
          <a:xfrm>
            <a:off x="6428678" y="3963025"/>
            <a:ext cx="640930" cy="2962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rnd" cmpd="sng" w="1905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7750926" y="4564538"/>
            <a:ext cx="1443571" cy="36796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39/n    </a:t>
            </a:r>
          </a:p>
        </p:txBody>
      </p:sp>
      <p:sp>
        <p:nvSpPr>
          <p:cNvPr id="224" name="Google Shape;224;p3"/>
          <p:cNvSpPr/>
          <p:nvPr/>
        </p:nvSpPr>
        <p:spPr>
          <a:xfrm>
            <a:off x="6441740" y="4664738"/>
            <a:ext cx="640930" cy="2962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rnd" cmpd="sng" w="1905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7703148" y="5314913"/>
            <a:ext cx="1443571" cy="3132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n + 64</a:t>
            </a:r>
          </a:p>
        </p:txBody>
      </p:sp>
      <p:sp>
        <p:nvSpPr>
          <p:cNvPr id="226" name="Google Shape;226;p3"/>
          <p:cNvSpPr/>
          <p:nvPr/>
        </p:nvSpPr>
        <p:spPr>
          <a:xfrm>
            <a:off x="6441740" y="5366451"/>
            <a:ext cx="640930" cy="2962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rnd" cmpd="sng" w="1905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698184" y="5983473"/>
            <a:ext cx="1443571" cy="3132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n – 4 </a:t>
            </a:r>
          </a:p>
        </p:txBody>
      </p:sp>
      <p:sp>
        <p:nvSpPr>
          <p:cNvPr id="228" name="Google Shape;228;p3"/>
          <p:cNvSpPr/>
          <p:nvPr/>
        </p:nvSpPr>
        <p:spPr>
          <a:xfrm>
            <a:off x="6436776" y="6035011"/>
            <a:ext cx="640930" cy="2962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rnd" cmpd="sng" w="1905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Estudiante Pensativo El Artista Ilustración del Vector - Ilustración de  estudiante, artista: 64939913" id="229" name="Google Shape;229;p3"/>
          <p:cNvPicPr preferRelativeResize="0"/>
          <p:nvPr/>
        </p:nvPicPr>
        <p:blipFill rotWithShape="1">
          <a:blip r:embed="rId3">
            <a:alphaModFix/>
          </a:blip>
          <a:srcRect b="7890" l="20659" r="19548" t="7227"/>
          <a:stretch/>
        </p:blipFill>
        <p:spPr>
          <a:xfrm>
            <a:off x="10144406" y="741145"/>
            <a:ext cx="1732889" cy="26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"/>
          <p:cNvSpPr/>
          <p:nvPr/>
        </p:nvSpPr>
        <p:spPr>
          <a:xfrm>
            <a:off x="2462430" y="237024"/>
            <a:ext cx="8828776" cy="10823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Para el planteamiento  de una ecuación es importante tener en cuenta la coma, veamos algunos ejemplos.</a:t>
            </a:r>
          </a:p>
        </p:txBody>
      </p:sp>
      <p:sp>
        <p:nvSpPr>
          <p:cNvPr id="235" name="Google Shape;235;p4"/>
          <p:cNvSpPr/>
          <p:nvPr/>
        </p:nvSpPr>
        <p:spPr>
          <a:xfrm>
            <a:off x="1104707" y="1511787"/>
            <a:ext cx="7605657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El triple de un número, aumentado en 5</a:t>
            </a:r>
          </a:p>
        </p:txBody>
      </p:sp>
      <p:sp>
        <p:nvSpPr>
          <p:cNvPr id="236" name="Google Shape;236;p4"/>
          <p:cNvSpPr/>
          <p:nvPr/>
        </p:nvSpPr>
        <p:spPr>
          <a:xfrm>
            <a:off x="1167457" y="3786907"/>
            <a:ext cx="7605657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El cuadrado de un número, disminuido en 8</a:t>
            </a:r>
          </a:p>
        </p:txBody>
      </p:sp>
      <p:sp>
        <p:nvSpPr>
          <p:cNvPr id="237" name="Google Shape;237;p4"/>
          <p:cNvSpPr/>
          <p:nvPr/>
        </p:nvSpPr>
        <p:spPr>
          <a:xfrm>
            <a:off x="1208441" y="2704815"/>
            <a:ext cx="7605657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El triple, de un número aumentado en 5</a:t>
            </a:r>
          </a:p>
        </p:txBody>
      </p:sp>
      <p:sp>
        <p:nvSpPr>
          <p:cNvPr id="238" name="Google Shape;238;p4"/>
          <p:cNvSpPr/>
          <p:nvPr/>
        </p:nvSpPr>
        <p:spPr>
          <a:xfrm>
            <a:off x="1267995" y="5173160"/>
            <a:ext cx="7605657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El cuadrado, de un número disminuido en 8</a:t>
            </a:r>
          </a:p>
        </p:txBody>
      </p:sp>
      <p:sp>
        <p:nvSpPr>
          <p:cNvPr id="239" name="Google Shape;239;p4"/>
          <p:cNvSpPr/>
          <p:nvPr/>
        </p:nvSpPr>
        <p:spPr>
          <a:xfrm>
            <a:off x="4105322" y="2017242"/>
            <a:ext cx="870857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3n</a:t>
            </a:r>
          </a:p>
        </p:txBody>
      </p:sp>
      <p:sp>
        <p:nvSpPr>
          <p:cNvPr id="240" name="Google Shape;240;p4"/>
          <p:cNvSpPr/>
          <p:nvPr/>
        </p:nvSpPr>
        <p:spPr>
          <a:xfrm>
            <a:off x="5212335" y="2032724"/>
            <a:ext cx="456945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241" name="Google Shape;241;p4"/>
          <p:cNvSpPr/>
          <p:nvPr/>
        </p:nvSpPr>
        <p:spPr>
          <a:xfrm>
            <a:off x="5905436" y="2032724"/>
            <a:ext cx="399569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5</a:t>
            </a:r>
          </a:p>
        </p:txBody>
      </p:sp>
      <p:sp>
        <p:nvSpPr>
          <p:cNvPr id="242" name="Google Shape;242;p4"/>
          <p:cNvSpPr/>
          <p:nvPr/>
        </p:nvSpPr>
        <p:spPr>
          <a:xfrm>
            <a:off x="3724964" y="3099997"/>
            <a:ext cx="479740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</a:t>
            </a:r>
          </a:p>
        </p:txBody>
      </p:sp>
      <p:sp>
        <p:nvSpPr>
          <p:cNvPr id="243" name="Google Shape;243;p4"/>
          <p:cNvSpPr/>
          <p:nvPr/>
        </p:nvSpPr>
        <p:spPr>
          <a:xfrm>
            <a:off x="5042522" y="3089629"/>
            <a:ext cx="456945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244" name="Google Shape;244;p4"/>
          <p:cNvSpPr/>
          <p:nvPr/>
        </p:nvSpPr>
        <p:spPr>
          <a:xfrm>
            <a:off x="5735623" y="3089629"/>
            <a:ext cx="399569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5</a:t>
            </a:r>
          </a:p>
        </p:txBody>
      </p:sp>
      <p:sp>
        <p:nvSpPr>
          <p:cNvPr id="245" name="Google Shape;245;p4"/>
          <p:cNvSpPr/>
          <p:nvPr/>
        </p:nvSpPr>
        <p:spPr>
          <a:xfrm>
            <a:off x="4545368" y="3099997"/>
            <a:ext cx="419037" cy="31110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n</a:t>
            </a:r>
          </a:p>
        </p:txBody>
      </p:sp>
      <p:sp>
        <p:nvSpPr>
          <p:cNvPr id="246" name="Google Shape;246;p4"/>
          <p:cNvSpPr/>
          <p:nvPr/>
        </p:nvSpPr>
        <p:spPr>
          <a:xfrm>
            <a:off x="4310489" y="2981301"/>
            <a:ext cx="144205" cy="4957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(</a:t>
            </a:r>
          </a:p>
        </p:txBody>
      </p:sp>
      <p:sp>
        <p:nvSpPr>
          <p:cNvPr id="247" name="Google Shape;247;p4"/>
          <p:cNvSpPr/>
          <p:nvPr/>
        </p:nvSpPr>
        <p:spPr>
          <a:xfrm>
            <a:off x="6206782" y="3014286"/>
            <a:ext cx="144205" cy="4957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)</a:t>
            </a:r>
          </a:p>
        </p:txBody>
      </p:sp>
      <p:sp>
        <p:nvSpPr>
          <p:cNvPr id="248" name="Google Shape;248;p4"/>
          <p:cNvSpPr/>
          <p:nvPr/>
        </p:nvSpPr>
        <p:spPr>
          <a:xfrm>
            <a:off x="4193942" y="4453922"/>
            <a:ext cx="419037" cy="31110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n</a:t>
            </a:r>
          </a:p>
        </p:txBody>
      </p:sp>
      <p:sp>
        <p:nvSpPr>
          <p:cNvPr id="249" name="Google Shape;249;p4"/>
          <p:cNvSpPr/>
          <p:nvPr/>
        </p:nvSpPr>
        <p:spPr>
          <a:xfrm>
            <a:off x="4589804" y="4253504"/>
            <a:ext cx="316842" cy="23734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2</a:t>
            </a:r>
          </a:p>
        </p:txBody>
      </p:sp>
      <p:sp>
        <p:nvSpPr>
          <p:cNvPr id="250" name="Google Shape;250;p4"/>
          <p:cNvSpPr/>
          <p:nvPr/>
        </p:nvSpPr>
        <p:spPr>
          <a:xfrm>
            <a:off x="5128322" y="4594599"/>
            <a:ext cx="456945" cy="892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-</a:t>
            </a:r>
          </a:p>
        </p:txBody>
      </p:sp>
      <p:sp>
        <p:nvSpPr>
          <p:cNvPr id="251" name="Google Shape;251;p4"/>
          <p:cNvSpPr/>
          <p:nvPr/>
        </p:nvSpPr>
        <p:spPr>
          <a:xfrm>
            <a:off x="5838198" y="4397506"/>
            <a:ext cx="399569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8</a:t>
            </a:r>
          </a:p>
        </p:txBody>
      </p:sp>
      <p:sp>
        <p:nvSpPr>
          <p:cNvPr id="252" name="Google Shape;252;p4"/>
          <p:cNvSpPr/>
          <p:nvPr/>
        </p:nvSpPr>
        <p:spPr>
          <a:xfrm>
            <a:off x="4380286" y="6041097"/>
            <a:ext cx="419037" cy="31110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n</a:t>
            </a:r>
          </a:p>
        </p:txBody>
      </p:sp>
      <p:sp>
        <p:nvSpPr>
          <p:cNvPr id="253" name="Google Shape;253;p4"/>
          <p:cNvSpPr/>
          <p:nvPr/>
        </p:nvSpPr>
        <p:spPr>
          <a:xfrm>
            <a:off x="5070824" y="6181774"/>
            <a:ext cx="456945" cy="892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-</a:t>
            </a:r>
          </a:p>
        </p:txBody>
      </p:sp>
      <p:sp>
        <p:nvSpPr>
          <p:cNvPr id="254" name="Google Shape;254;p4"/>
          <p:cNvSpPr/>
          <p:nvPr/>
        </p:nvSpPr>
        <p:spPr>
          <a:xfrm>
            <a:off x="5780700" y="5984681"/>
            <a:ext cx="399569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8</a:t>
            </a:r>
          </a:p>
        </p:txBody>
      </p:sp>
      <p:sp>
        <p:nvSpPr>
          <p:cNvPr id="255" name="Google Shape;255;p4"/>
          <p:cNvSpPr/>
          <p:nvPr/>
        </p:nvSpPr>
        <p:spPr>
          <a:xfrm>
            <a:off x="4228779" y="5927550"/>
            <a:ext cx="144205" cy="4957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(</a:t>
            </a:r>
          </a:p>
        </p:txBody>
      </p:sp>
      <p:sp>
        <p:nvSpPr>
          <p:cNvPr id="256" name="Google Shape;256;p4"/>
          <p:cNvSpPr/>
          <p:nvPr/>
        </p:nvSpPr>
        <p:spPr>
          <a:xfrm>
            <a:off x="6153629" y="5948814"/>
            <a:ext cx="144205" cy="4957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)</a:t>
            </a:r>
          </a:p>
        </p:txBody>
      </p:sp>
      <p:sp>
        <p:nvSpPr>
          <p:cNvPr id="257" name="Google Shape;257;p4"/>
          <p:cNvSpPr/>
          <p:nvPr/>
        </p:nvSpPr>
        <p:spPr>
          <a:xfrm>
            <a:off x="6188404" y="5728576"/>
            <a:ext cx="325165" cy="2531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2</a:t>
            </a:r>
          </a:p>
        </p:txBody>
      </p:sp>
      <p:pic>
        <p:nvPicPr>
          <p:cNvPr descr="Observacion t análisis de la practica educativa - Sitio wep de jennifer a.c" id="258" name="Google Shape;25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0942" y="1782289"/>
            <a:ext cx="2635414" cy="263541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"/>
          <p:cNvSpPr/>
          <p:nvPr/>
        </p:nvSpPr>
        <p:spPr>
          <a:xfrm>
            <a:off x="321700" y="444247"/>
            <a:ext cx="1691513" cy="6463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Observación: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"/>
          <p:cNvSpPr/>
          <p:nvPr/>
        </p:nvSpPr>
        <p:spPr>
          <a:xfrm>
            <a:off x="1235664" y="366061"/>
            <a:ext cx="8596668" cy="5543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19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PROBLEMAS CON ECUACIONES</a:t>
            </a:r>
          </a:p>
        </p:txBody>
      </p:sp>
      <p:sp>
        <p:nvSpPr>
          <p:cNvPr id="265" name="Google Shape;265;p5"/>
          <p:cNvSpPr/>
          <p:nvPr/>
        </p:nvSpPr>
        <p:spPr>
          <a:xfrm>
            <a:off x="516820" y="1190138"/>
            <a:ext cx="9753600" cy="116198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La suma de tres números impares consecutivos es 51.Halla el número mayor. </a:t>
            </a:r>
          </a:p>
        </p:txBody>
      </p:sp>
      <p:pic>
        <p:nvPicPr>
          <p:cNvPr descr="60 mejores imágenes de PROBLEMES MATES en 2020 | problemas matemáticos,  matematicas, problemas" id="266" name="Google Shape;266;p5"/>
          <p:cNvPicPr preferRelativeResize="0"/>
          <p:nvPr/>
        </p:nvPicPr>
        <p:blipFill rotWithShape="1">
          <a:blip r:embed="rId3">
            <a:alphaModFix/>
          </a:blip>
          <a:srcRect b="3518" l="23940" r="30514" t="17588"/>
          <a:stretch/>
        </p:blipFill>
        <p:spPr>
          <a:xfrm flipH="1">
            <a:off x="10498604" y="1261655"/>
            <a:ext cx="1487485" cy="216604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"/>
          <p:cNvSpPr/>
          <p:nvPr/>
        </p:nvSpPr>
        <p:spPr>
          <a:xfrm>
            <a:off x="660729" y="2639763"/>
            <a:ext cx="2859485" cy="3192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Sea el número IMPAR:</a:t>
            </a:r>
          </a:p>
        </p:txBody>
      </p:sp>
      <p:sp>
        <p:nvSpPr>
          <p:cNvPr id="268" name="Google Shape;268;p5"/>
          <p:cNvSpPr/>
          <p:nvPr/>
        </p:nvSpPr>
        <p:spPr>
          <a:xfrm>
            <a:off x="3900012" y="2668926"/>
            <a:ext cx="409521" cy="3010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Arial Rounded;700"/>
              </a:rPr>
              <a:t>x</a:t>
            </a:r>
          </a:p>
        </p:txBody>
      </p:sp>
      <p:sp>
        <p:nvSpPr>
          <p:cNvPr id="269" name="Google Shape;269;p5"/>
          <p:cNvSpPr/>
          <p:nvPr/>
        </p:nvSpPr>
        <p:spPr>
          <a:xfrm>
            <a:off x="1445706" y="3443901"/>
            <a:ext cx="2086984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1er número:</a:t>
            </a:r>
          </a:p>
        </p:txBody>
      </p:sp>
      <p:sp>
        <p:nvSpPr>
          <p:cNvPr id="270" name="Google Shape;270;p5"/>
          <p:cNvSpPr/>
          <p:nvPr/>
        </p:nvSpPr>
        <p:spPr>
          <a:xfrm>
            <a:off x="1445706" y="4211611"/>
            <a:ext cx="2086984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2do número:</a:t>
            </a:r>
          </a:p>
        </p:txBody>
      </p:sp>
      <p:sp>
        <p:nvSpPr>
          <p:cNvPr id="271" name="Google Shape;271;p5"/>
          <p:cNvSpPr/>
          <p:nvPr/>
        </p:nvSpPr>
        <p:spPr>
          <a:xfrm>
            <a:off x="2726843" y="6141503"/>
            <a:ext cx="5889891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El número mayor es 19</a:t>
            </a:r>
          </a:p>
        </p:txBody>
      </p:sp>
      <p:sp>
        <p:nvSpPr>
          <p:cNvPr id="272" name="Google Shape;272;p5"/>
          <p:cNvSpPr/>
          <p:nvPr/>
        </p:nvSpPr>
        <p:spPr>
          <a:xfrm>
            <a:off x="3956219" y="3538972"/>
            <a:ext cx="310979" cy="2624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Arial Rounded;700"/>
              </a:rPr>
              <a:t>x</a:t>
            </a:r>
          </a:p>
        </p:txBody>
      </p:sp>
      <p:sp>
        <p:nvSpPr>
          <p:cNvPr id="273" name="Google Shape;273;p5"/>
          <p:cNvSpPr/>
          <p:nvPr/>
        </p:nvSpPr>
        <p:spPr>
          <a:xfrm>
            <a:off x="3998554" y="4231158"/>
            <a:ext cx="818917" cy="3837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Arial Rounded;700"/>
              </a:rPr>
              <a:t>x + 2</a:t>
            </a:r>
          </a:p>
        </p:txBody>
      </p:sp>
      <p:sp>
        <p:nvSpPr>
          <p:cNvPr id="274" name="Google Shape;274;p5"/>
          <p:cNvSpPr/>
          <p:nvPr/>
        </p:nvSpPr>
        <p:spPr>
          <a:xfrm>
            <a:off x="3998553" y="5112966"/>
            <a:ext cx="818917" cy="3532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Arial Rounded;700"/>
              </a:rPr>
              <a:t>x + 4</a:t>
            </a:r>
          </a:p>
        </p:txBody>
      </p:sp>
      <p:sp>
        <p:nvSpPr>
          <p:cNvPr id="275" name="Google Shape;275;p5"/>
          <p:cNvSpPr/>
          <p:nvPr/>
        </p:nvSpPr>
        <p:spPr>
          <a:xfrm>
            <a:off x="5740310" y="2565880"/>
            <a:ext cx="2753958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+ (x + 2) + (x + 4)</a:t>
            </a:r>
          </a:p>
        </p:txBody>
      </p:sp>
      <p:sp>
        <p:nvSpPr>
          <p:cNvPr id="276" name="Google Shape;276;p5"/>
          <p:cNvSpPr/>
          <p:nvPr/>
        </p:nvSpPr>
        <p:spPr>
          <a:xfrm>
            <a:off x="9030814" y="2580106"/>
            <a:ext cx="511124" cy="2753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Arial Rounded;700"/>
              </a:rPr>
              <a:t>51</a:t>
            </a:r>
          </a:p>
        </p:txBody>
      </p:sp>
      <p:sp>
        <p:nvSpPr>
          <p:cNvPr id="277" name="Google Shape;277;p5"/>
          <p:cNvSpPr/>
          <p:nvPr/>
        </p:nvSpPr>
        <p:spPr>
          <a:xfrm>
            <a:off x="8651454" y="2672262"/>
            <a:ext cx="234720" cy="1383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Arial Rounded;700"/>
              </a:rPr>
              <a:t>=</a:t>
            </a:r>
          </a:p>
        </p:txBody>
      </p:sp>
      <p:sp>
        <p:nvSpPr>
          <p:cNvPr id="278" name="Google Shape;278;p5"/>
          <p:cNvSpPr/>
          <p:nvPr/>
        </p:nvSpPr>
        <p:spPr>
          <a:xfrm>
            <a:off x="7488704" y="3084934"/>
            <a:ext cx="1062244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3x + 6</a:t>
            </a:r>
          </a:p>
        </p:txBody>
      </p:sp>
      <p:sp>
        <p:nvSpPr>
          <p:cNvPr id="279" name="Google Shape;279;p5"/>
          <p:cNvSpPr/>
          <p:nvPr/>
        </p:nvSpPr>
        <p:spPr>
          <a:xfrm>
            <a:off x="9036694" y="3108634"/>
            <a:ext cx="536077" cy="28024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Arial Rounded;700"/>
              </a:rPr>
              <a:t>51</a:t>
            </a:r>
          </a:p>
        </p:txBody>
      </p:sp>
      <p:sp>
        <p:nvSpPr>
          <p:cNvPr id="280" name="Google Shape;280;p5"/>
          <p:cNvSpPr/>
          <p:nvPr/>
        </p:nvSpPr>
        <p:spPr>
          <a:xfrm>
            <a:off x="8657334" y="3205688"/>
            <a:ext cx="234720" cy="1383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Arial Rounded;700"/>
              </a:rPr>
              <a:t>=</a:t>
            </a:r>
          </a:p>
        </p:txBody>
      </p:sp>
      <p:sp>
        <p:nvSpPr>
          <p:cNvPr id="281" name="Google Shape;281;p5"/>
          <p:cNvSpPr/>
          <p:nvPr/>
        </p:nvSpPr>
        <p:spPr>
          <a:xfrm>
            <a:off x="8119469" y="3629368"/>
            <a:ext cx="458994" cy="31832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3x </a:t>
            </a:r>
          </a:p>
        </p:txBody>
      </p:sp>
      <p:sp>
        <p:nvSpPr>
          <p:cNvPr id="282" name="Google Shape;282;p5"/>
          <p:cNvSpPr/>
          <p:nvPr/>
        </p:nvSpPr>
        <p:spPr>
          <a:xfrm>
            <a:off x="9057859" y="3638931"/>
            <a:ext cx="1059808" cy="29417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Arial Rounded;700"/>
              </a:rPr>
              <a:t>51 + 6</a:t>
            </a:r>
          </a:p>
        </p:txBody>
      </p:sp>
      <p:sp>
        <p:nvSpPr>
          <p:cNvPr id="283" name="Google Shape;283;p5"/>
          <p:cNvSpPr/>
          <p:nvPr/>
        </p:nvSpPr>
        <p:spPr>
          <a:xfrm>
            <a:off x="8684849" y="3724519"/>
            <a:ext cx="234720" cy="1383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Arial Rounded;700"/>
              </a:rPr>
              <a:t>=</a:t>
            </a:r>
          </a:p>
        </p:txBody>
      </p:sp>
      <p:sp>
        <p:nvSpPr>
          <p:cNvPr id="284" name="Google Shape;284;p5"/>
          <p:cNvSpPr/>
          <p:nvPr/>
        </p:nvSpPr>
        <p:spPr>
          <a:xfrm>
            <a:off x="8153334" y="4144377"/>
            <a:ext cx="443886" cy="2485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3x </a:t>
            </a:r>
          </a:p>
        </p:txBody>
      </p:sp>
      <p:sp>
        <p:nvSpPr>
          <p:cNvPr id="285" name="Google Shape;285;p5"/>
          <p:cNvSpPr/>
          <p:nvPr/>
        </p:nvSpPr>
        <p:spPr>
          <a:xfrm>
            <a:off x="9034281" y="4118475"/>
            <a:ext cx="473782" cy="2778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Arial Rounded;700"/>
              </a:rPr>
              <a:t>45</a:t>
            </a:r>
          </a:p>
        </p:txBody>
      </p:sp>
      <p:sp>
        <p:nvSpPr>
          <p:cNvPr id="286" name="Google Shape;286;p5"/>
          <p:cNvSpPr/>
          <p:nvPr/>
        </p:nvSpPr>
        <p:spPr>
          <a:xfrm>
            <a:off x="8703606" y="4213128"/>
            <a:ext cx="234720" cy="1383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Arial Rounded;700"/>
              </a:rPr>
              <a:t>=</a:t>
            </a:r>
          </a:p>
        </p:txBody>
      </p:sp>
      <p:sp>
        <p:nvSpPr>
          <p:cNvPr id="287" name="Google Shape;287;p5"/>
          <p:cNvSpPr txBox="1"/>
          <p:nvPr/>
        </p:nvSpPr>
        <p:spPr>
          <a:xfrm>
            <a:off x="9023990" y="4539807"/>
            <a:ext cx="361842" cy="58800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040" l="0" r="0" t="-104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8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288" name="Google Shape;288;p5"/>
          <p:cNvSpPr/>
          <p:nvPr/>
        </p:nvSpPr>
        <p:spPr>
          <a:xfrm>
            <a:off x="8686672" y="4734758"/>
            <a:ext cx="234720" cy="1383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Arial Rounded;700"/>
              </a:rPr>
              <a:t>=</a:t>
            </a:r>
          </a:p>
        </p:txBody>
      </p:sp>
      <p:sp>
        <p:nvSpPr>
          <p:cNvPr id="289" name="Google Shape;289;p5"/>
          <p:cNvSpPr/>
          <p:nvPr/>
        </p:nvSpPr>
        <p:spPr>
          <a:xfrm>
            <a:off x="8380276" y="4673554"/>
            <a:ext cx="227036" cy="2347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</a:t>
            </a:r>
          </a:p>
        </p:txBody>
      </p:sp>
      <p:sp>
        <p:nvSpPr>
          <p:cNvPr id="290" name="Google Shape;290;p5"/>
          <p:cNvSpPr txBox="1"/>
          <p:nvPr/>
        </p:nvSpPr>
        <p:spPr>
          <a:xfrm>
            <a:off x="9057859" y="5279835"/>
            <a:ext cx="380931" cy="3374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816" l="-161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291" name="Google Shape;291;p5"/>
          <p:cNvSpPr/>
          <p:nvPr/>
        </p:nvSpPr>
        <p:spPr>
          <a:xfrm>
            <a:off x="8725925" y="5393191"/>
            <a:ext cx="234720" cy="1383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Arial Rounded;700"/>
              </a:rPr>
              <a:t>=</a:t>
            </a:r>
          </a:p>
        </p:txBody>
      </p:sp>
      <p:sp>
        <p:nvSpPr>
          <p:cNvPr id="292" name="Google Shape;292;p5"/>
          <p:cNvSpPr/>
          <p:nvPr/>
        </p:nvSpPr>
        <p:spPr>
          <a:xfrm>
            <a:off x="8439544" y="5345017"/>
            <a:ext cx="227036" cy="2347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</a:t>
            </a:r>
          </a:p>
        </p:txBody>
      </p:sp>
      <p:cxnSp>
        <p:nvCxnSpPr>
          <p:cNvPr id="293" name="Google Shape;293;p5"/>
          <p:cNvCxnSpPr/>
          <p:nvPr/>
        </p:nvCxnSpPr>
        <p:spPr>
          <a:xfrm flipH="1" rot="10800000">
            <a:off x="1235664" y="987683"/>
            <a:ext cx="8596668" cy="13584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4" name="Google Shape;294;p5"/>
          <p:cNvSpPr/>
          <p:nvPr/>
        </p:nvSpPr>
        <p:spPr>
          <a:xfrm>
            <a:off x="1445706" y="5055257"/>
            <a:ext cx="2086984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3er número:</a:t>
            </a:r>
          </a:p>
        </p:txBody>
      </p:sp>
      <p:sp>
        <p:nvSpPr>
          <p:cNvPr id="295" name="Google Shape;295;p5"/>
          <p:cNvSpPr/>
          <p:nvPr/>
        </p:nvSpPr>
        <p:spPr>
          <a:xfrm>
            <a:off x="4921913" y="2096866"/>
            <a:ext cx="1426732" cy="3192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Arial Black"/>
              </a:rPr>
              <a:t>Planteando:</a:t>
            </a:r>
          </a:p>
        </p:txBody>
      </p:sp>
      <p:sp>
        <p:nvSpPr>
          <p:cNvPr id="296" name="Google Shape;296;p5"/>
          <p:cNvSpPr/>
          <p:nvPr/>
        </p:nvSpPr>
        <p:spPr>
          <a:xfrm>
            <a:off x="796197" y="6133036"/>
            <a:ext cx="1468751" cy="44193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Arial Black"/>
              </a:rPr>
              <a:t>Respuesta:</a:t>
            </a:r>
          </a:p>
        </p:txBody>
      </p:sp>
      <p:sp>
        <p:nvSpPr>
          <p:cNvPr id="297" name="Google Shape;297;p5"/>
          <p:cNvSpPr/>
          <p:nvPr/>
        </p:nvSpPr>
        <p:spPr>
          <a:xfrm>
            <a:off x="125935" y="5117340"/>
            <a:ext cx="1080424" cy="33620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rial Black"/>
              </a:rPr>
              <a:t>MAYOR:</a:t>
            </a:r>
          </a:p>
        </p:txBody>
      </p:sp>
      <p:sp>
        <p:nvSpPr>
          <p:cNvPr id="298" name="Google Shape;298;p5"/>
          <p:cNvSpPr txBox="1"/>
          <p:nvPr/>
        </p:nvSpPr>
        <p:spPr>
          <a:xfrm>
            <a:off x="5727971" y="5097304"/>
            <a:ext cx="380931" cy="3374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-161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299" name="Google Shape;299;p5"/>
          <p:cNvSpPr txBox="1"/>
          <p:nvPr/>
        </p:nvSpPr>
        <p:spPr>
          <a:xfrm>
            <a:off x="6537799" y="5067521"/>
            <a:ext cx="269889" cy="3374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00" name="Google Shape;300;p5"/>
          <p:cNvSpPr/>
          <p:nvPr/>
        </p:nvSpPr>
        <p:spPr>
          <a:xfrm>
            <a:off x="6216673" y="5130045"/>
            <a:ext cx="247188" cy="26579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Arial Rounded;700"/>
              </a:rPr>
              <a:t>+</a:t>
            </a:r>
          </a:p>
        </p:txBody>
      </p:sp>
      <p:sp>
        <p:nvSpPr>
          <p:cNvPr id="301" name="Google Shape;301;p5"/>
          <p:cNvSpPr/>
          <p:nvPr/>
        </p:nvSpPr>
        <p:spPr>
          <a:xfrm>
            <a:off x="6964859" y="5193757"/>
            <a:ext cx="234720" cy="1383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Arial Rounded;700"/>
              </a:rPr>
              <a:t>=</a:t>
            </a:r>
          </a:p>
        </p:txBody>
      </p:sp>
      <p:sp>
        <p:nvSpPr>
          <p:cNvPr id="302" name="Google Shape;302;p5"/>
          <p:cNvSpPr txBox="1"/>
          <p:nvPr/>
        </p:nvSpPr>
        <p:spPr>
          <a:xfrm>
            <a:off x="7309707" y="5066702"/>
            <a:ext cx="380931" cy="33749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03" name="Google Shape;303;p5"/>
          <p:cNvSpPr/>
          <p:nvPr/>
        </p:nvSpPr>
        <p:spPr>
          <a:xfrm>
            <a:off x="5054658" y="5051071"/>
            <a:ext cx="511344" cy="43229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"/>
          <p:cNvSpPr/>
          <p:nvPr/>
        </p:nvSpPr>
        <p:spPr>
          <a:xfrm>
            <a:off x="5477934" y="3073457"/>
            <a:ext cx="1651000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2x – 60 = 30</a:t>
            </a:r>
          </a:p>
        </p:txBody>
      </p:sp>
      <p:sp>
        <p:nvSpPr>
          <p:cNvPr id="309" name="Google Shape;309;p6"/>
          <p:cNvSpPr/>
          <p:nvPr/>
        </p:nvSpPr>
        <p:spPr>
          <a:xfrm>
            <a:off x="7514261" y="2121212"/>
            <a:ext cx="507999" cy="3837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Arial Rounded;700"/>
              </a:rPr>
              <a:t>x</a:t>
            </a:r>
          </a:p>
        </p:txBody>
      </p:sp>
      <p:sp>
        <p:nvSpPr>
          <p:cNvPr id="310" name="Google Shape;310;p6"/>
          <p:cNvSpPr/>
          <p:nvPr/>
        </p:nvSpPr>
        <p:spPr>
          <a:xfrm>
            <a:off x="5554133" y="3641232"/>
            <a:ext cx="1651000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2x = 30 + 60</a:t>
            </a:r>
          </a:p>
        </p:txBody>
      </p:sp>
      <p:sp>
        <p:nvSpPr>
          <p:cNvPr id="311" name="Google Shape;311;p6"/>
          <p:cNvSpPr/>
          <p:nvPr/>
        </p:nvSpPr>
        <p:spPr>
          <a:xfrm>
            <a:off x="5551732" y="4172595"/>
            <a:ext cx="1032934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2x = 90</a:t>
            </a:r>
          </a:p>
        </p:txBody>
      </p:sp>
      <p:sp>
        <p:nvSpPr>
          <p:cNvPr id="312" name="Google Shape;312;p6"/>
          <p:cNvSpPr txBox="1"/>
          <p:nvPr/>
        </p:nvSpPr>
        <p:spPr>
          <a:xfrm>
            <a:off x="6267650" y="4709121"/>
            <a:ext cx="361842" cy="5880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13" name="Google Shape;313;p6"/>
          <p:cNvSpPr/>
          <p:nvPr/>
        </p:nvSpPr>
        <p:spPr>
          <a:xfrm>
            <a:off x="5981132" y="4878671"/>
            <a:ext cx="234720" cy="1383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Arial Rounded;700"/>
              </a:rPr>
              <a:t>=</a:t>
            </a:r>
          </a:p>
        </p:txBody>
      </p:sp>
      <p:sp>
        <p:nvSpPr>
          <p:cNvPr id="314" name="Google Shape;314;p6"/>
          <p:cNvSpPr/>
          <p:nvPr/>
        </p:nvSpPr>
        <p:spPr>
          <a:xfrm>
            <a:off x="5674736" y="4817467"/>
            <a:ext cx="227036" cy="2347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</a:t>
            </a:r>
          </a:p>
        </p:txBody>
      </p:sp>
      <p:sp>
        <p:nvSpPr>
          <p:cNvPr id="315" name="Google Shape;315;p6"/>
          <p:cNvSpPr/>
          <p:nvPr/>
        </p:nvSpPr>
        <p:spPr>
          <a:xfrm>
            <a:off x="5784330" y="5606761"/>
            <a:ext cx="234720" cy="1383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Arial Rounded;700"/>
              </a:rPr>
              <a:t>=</a:t>
            </a:r>
          </a:p>
        </p:txBody>
      </p:sp>
      <p:sp>
        <p:nvSpPr>
          <p:cNvPr id="316" name="Google Shape;316;p6"/>
          <p:cNvSpPr/>
          <p:nvPr/>
        </p:nvSpPr>
        <p:spPr>
          <a:xfrm>
            <a:off x="5477934" y="5545557"/>
            <a:ext cx="227036" cy="2347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</a:t>
            </a:r>
          </a:p>
        </p:txBody>
      </p:sp>
      <p:sp>
        <p:nvSpPr>
          <p:cNvPr id="317" name="Google Shape;317;p6"/>
          <p:cNvSpPr txBox="1"/>
          <p:nvPr/>
        </p:nvSpPr>
        <p:spPr>
          <a:xfrm>
            <a:off x="6118798" y="5494172"/>
            <a:ext cx="520666" cy="3374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174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18" name="Google Shape;318;p6"/>
          <p:cNvSpPr/>
          <p:nvPr/>
        </p:nvSpPr>
        <p:spPr>
          <a:xfrm>
            <a:off x="3745409" y="6191288"/>
            <a:ext cx="3261962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El número es 45</a:t>
            </a:r>
          </a:p>
        </p:txBody>
      </p:sp>
      <p:pic>
        <p:nvPicPr>
          <p:cNvPr descr="De razones católicas: Razonando la fe" id="319" name="Google Shape;319;p6"/>
          <p:cNvPicPr preferRelativeResize="0"/>
          <p:nvPr/>
        </p:nvPicPr>
        <p:blipFill rotWithShape="1">
          <a:blip r:embed="rId5">
            <a:alphaModFix/>
          </a:blip>
          <a:srcRect b="4948" l="4578" r="8700" t="2240"/>
          <a:stretch/>
        </p:blipFill>
        <p:spPr>
          <a:xfrm>
            <a:off x="431800" y="465667"/>
            <a:ext cx="2531534" cy="270933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"/>
          <p:cNvSpPr/>
          <p:nvPr/>
        </p:nvSpPr>
        <p:spPr>
          <a:xfrm>
            <a:off x="3745409" y="1046639"/>
            <a:ext cx="6735382" cy="5578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El duplo de un número excede a 60 en 30. ¿Cuál es el número?</a:t>
            </a:r>
          </a:p>
        </p:txBody>
      </p:sp>
      <p:sp>
        <p:nvSpPr>
          <p:cNvPr id="321" name="Google Shape;321;p6"/>
          <p:cNvSpPr/>
          <p:nvPr/>
        </p:nvSpPr>
        <p:spPr>
          <a:xfrm>
            <a:off x="5019620" y="2146608"/>
            <a:ext cx="2108202" cy="3837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Arial Rounded;700"/>
              </a:rPr>
              <a:t>Sea el número:</a:t>
            </a:r>
          </a:p>
        </p:txBody>
      </p:sp>
      <p:sp>
        <p:nvSpPr>
          <p:cNvPr id="322" name="Google Shape;322;p6"/>
          <p:cNvSpPr/>
          <p:nvPr/>
        </p:nvSpPr>
        <p:spPr>
          <a:xfrm>
            <a:off x="3382467" y="2966655"/>
            <a:ext cx="1638266" cy="3837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Arial Rounded;700"/>
              </a:rPr>
              <a:t>Planteando:</a:t>
            </a:r>
          </a:p>
        </p:txBody>
      </p:sp>
      <p:sp>
        <p:nvSpPr>
          <p:cNvPr id="323" name="Google Shape;323;p6"/>
          <p:cNvSpPr/>
          <p:nvPr/>
        </p:nvSpPr>
        <p:spPr>
          <a:xfrm>
            <a:off x="1824567" y="6191288"/>
            <a:ext cx="1435100" cy="3837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Arial Rounded;700"/>
              </a:rPr>
              <a:t>Respuesta: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"/>
          <p:cNvSpPr/>
          <p:nvPr/>
        </p:nvSpPr>
        <p:spPr>
          <a:xfrm>
            <a:off x="1386750" y="1146402"/>
            <a:ext cx="7545521" cy="3693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Un número al cuadrado aumentado en 30 es igual al mismo número multiplicado por su consecutivo. ¿Cuál es el número?</a:t>
            </a:r>
          </a:p>
        </p:txBody>
      </p:sp>
      <p:sp>
        <p:nvSpPr>
          <p:cNvPr id="329" name="Google Shape;329;p7"/>
          <p:cNvSpPr/>
          <p:nvPr/>
        </p:nvSpPr>
        <p:spPr>
          <a:xfrm>
            <a:off x="2957659" y="2912714"/>
            <a:ext cx="2442827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Cuadrado del número :</a:t>
            </a:r>
          </a:p>
        </p:txBody>
      </p:sp>
      <p:sp>
        <p:nvSpPr>
          <p:cNvPr id="330" name="Google Shape;330;p7"/>
          <p:cNvSpPr/>
          <p:nvPr/>
        </p:nvSpPr>
        <p:spPr>
          <a:xfrm>
            <a:off x="2723395" y="2239762"/>
            <a:ext cx="393507" cy="31602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Arial Rounded;700"/>
              </a:rPr>
              <a:t>x</a:t>
            </a:r>
          </a:p>
        </p:txBody>
      </p:sp>
      <p:sp>
        <p:nvSpPr>
          <p:cNvPr id="331" name="Google Shape;331;p7"/>
          <p:cNvSpPr txBox="1"/>
          <p:nvPr/>
        </p:nvSpPr>
        <p:spPr>
          <a:xfrm>
            <a:off x="5694413" y="2898342"/>
            <a:ext cx="507999" cy="3837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585" l="0" r="-120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32" name="Google Shape;332;p7"/>
          <p:cNvSpPr/>
          <p:nvPr/>
        </p:nvSpPr>
        <p:spPr>
          <a:xfrm>
            <a:off x="929702" y="2138574"/>
            <a:ext cx="1682619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Sea el número :</a:t>
            </a:r>
          </a:p>
        </p:txBody>
      </p:sp>
      <p:sp>
        <p:nvSpPr>
          <p:cNvPr id="333" name="Google Shape;333;p7"/>
          <p:cNvSpPr txBox="1"/>
          <p:nvPr/>
        </p:nvSpPr>
        <p:spPr>
          <a:xfrm>
            <a:off x="2963720" y="3827909"/>
            <a:ext cx="507999" cy="38370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-15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34" name="Google Shape;334;p7"/>
          <p:cNvSpPr/>
          <p:nvPr/>
        </p:nvSpPr>
        <p:spPr>
          <a:xfrm>
            <a:off x="3657600" y="3831589"/>
            <a:ext cx="270933" cy="3800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335" name="Google Shape;335;p7"/>
          <p:cNvSpPr/>
          <p:nvPr/>
        </p:nvSpPr>
        <p:spPr>
          <a:xfrm>
            <a:off x="4178494" y="3827909"/>
            <a:ext cx="507999" cy="3837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Arial Rounded;700"/>
              </a:rPr>
              <a:t>30</a:t>
            </a:r>
          </a:p>
        </p:txBody>
      </p:sp>
      <p:sp>
        <p:nvSpPr>
          <p:cNvPr id="336" name="Google Shape;336;p7"/>
          <p:cNvSpPr/>
          <p:nvPr/>
        </p:nvSpPr>
        <p:spPr>
          <a:xfrm>
            <a:off x="4800987" y="3952028"/>
            <a:ext cx="270933" cy="1354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337" name="Google Shape;337;p7"/>
          <p:cNvSpPr/>
          <p:nvPr/>
        </p:nvSpPr>
        <p:spPr>
          <a:xfrm>
            <a:off x="5186414" y="3817824"/>
            <a:ext cx="1695649" cy="3937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Arial Rounded;700"/>
              </a:rPr>
              <a:t>x (x + 1)</a:t>
            </a:r>
          </a:p>
        </p:txBody>
      </p:sp>
      <p:sp>
        <p:nvSpPr>
          <p:cNvPr id="338" name="Google Shape;338;p7"/>
          <p:cNvSpPr txBox="1"/>
          <p:nvPr/>
        </p:nvSpPr>
        <p:spPr>
          <a:xfrm>
            <a:off x="2963720" y="4418670"/>
            <a:ext cx="507999" cy="38370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-15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39" name="Google Shape;339;p7"/>
          <p:cNvSpPr/>
          <p:nvPr/>
        </p:nvSpPr>
        <p:spPr>
          <a:xfrm>
            <a:off x="3657600" y="4422350"/>
            <a:ext cx="270933" cy="3800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340" name="Google Shape;340;p7"/>
          <p:cNvSpPr/>
          <p:nvPr/>
        </p:nvSpPr>
        <p:spPr>
          <a:xfrm>
            <a:off x="4178494" y="4418670"/>
            <a:ext cx="507999" cy="3837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Arial Rounded;700"/>
              </a:rPr>
              <a:t>30</a:t>
            </a:r>
          </a:p>
        </p:txBody>
      </p:sp>
      <p:sp>
        <p:nvSpPr>
          <p:cNvPr id="341" name="Google Shape;341;p7"/>
          <p:cNvSpPr/>
          <p:nvPr/>
        </p:nvSpPr>
        <p:spPr>
          <a:xfrm>
            <a:off x="4800987" y="4542789"/>
            <a:ext cx="270933" cy="1354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342" name="Google Shape;342;p7"/>
          <p:cNvSpPr/>
          <p:nvPr/>
        </p:nvSpPr>
        <p:spPr>
          <a:xfrm>
            <a:off x="6283429" y="4418669"/>
            <a:ext cx="439104" cy="3347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Arial Rounded;700"/>
              </a:rPr>
              <a:t>X</a:t>
            </a:r>
          </a:p>
        </p:txBody>
      </p:sp>
      <p:sp>
        <p:nvSpPr>
          <p:cNvPr id="343" name="Google Shape;343;p7"/>
          <p:cNvSpPr txBox="1"/>
          <p:nvPr/>
        </p:nvSpPr>
        <p:spPr>
          <a:xfrm>
            <a:off x="5186414" y="4350982"/>
            <a:ext cx="507999" cy="38370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-1204" r="-1203" t="-15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44" name="Google Shape;344;p7"/>
          <p:cNvSpPr/>
          <p:nvPr/>
        </p:nvSpPr>
        <p:spPr>
          <a:xfrm>
            <a:off x="5908486" y="4354662"/>
            <a:ext cx="270933" cy="3800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345" name="Google Shape;345;p7"/>
          <p:cNvSpPr/>
          <p:nvPr/>
        </p:nvSpPr>
        <p:spPr>
          <a:xfrm>
            <a:off x="4178494" y="5185062"/>
            <a:ext cx="507999" cy="3837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Arial Rounded;700"/>
              </a:rPr>
              <a:t>30</a:t>
            </a:r>
          </a:p>
        </p:txBody>
      </p:sp>
      <p:sp>
        <p:nvSpPr>
          <p:cNvPr id="346" name="Google Shape;346;p7"/>
          <p:cNvSpPr/>
          <p:nvPr/>
        </p:nvSpPr>
        <p:spPr>
          <a:xfrm>
            <a:off x="4800987" y="5309181"/>
            <a:ext cx="270933" cy="1354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347" name="Google Shape;347;p7"/>
          <p:cNvSpPr/>
          <p:nvPr/>
        </p:nvSpPr>
        <p:spPr>
          <a:xfrm>
            <a:off x="5133357" y="5209552"/>
            <a:ext cx="439104" cy="3347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Arial Rounded;700"/>
              </a:rPr>
              <a:t>X</a:t>
            </a:r>
          </a:p>
        </p:txBody>
      </p:sp>
      <p:sp>
        <p:nvSpPr>
          <p:cNvPr id="348" name="Google Shape;348;p7"/>
          <p:cNvSpPr/>
          <p:nvPr/>
        </p:nvSpPr>
        <p:spPr>
          <a:xfrm>
            <a:off x="2825669" y="6039641"/>
            <a:ext cx="4721490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El número es 30</a:t>
            </a:r>
          </a:p>
        </p:txBody>
      </p:sp>
      <p:sp>
        <p:nvSpPr>
          <p:cNvPr id="349" name="Google Shape;349;p7"/>
          <p:cNvSpPr/>
          <p:nvPr/>
        </p:nvSpPr>
        <p:spPr>
          <a:xfrm>
            <a:off x="6663121" y="2149284"/>
            <a:ext cx="905934" cy="3837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Arial Rounded;700"/>
              </a:rPr>
              <a:t>X + 1</a:t>
            </a:r>
          </a:p>
        </p:txBody>
      </p:sp>
      <p:sp>
        <p:nvSpPr>
          <p:cNvPr id="350" name="Google Shape;350;p7"/>
          <p:cNvSpPr/>
          <p:nvPr/>
        </p:nvSpPr>
        <p:spPr>
          <a:xfrm>
            <a:off x="4645400" y="2143537"/>
            <a:ext cx="1682619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Su consecutivo:</a:t>
            </a:r>
          </a:p>
        </p:txBody>
      </p:sp>
      <p:pic>
        <p:nvPicPr>
          <p:cNvPr descr="Información de mercadotecnia business bgl soluciones corporativas pregunta,  marihuana de dibujos animados, Servicio, dibujos animados, personaje de  ficción png | PNGWing" id="351" name="Google Shape;351;p7"/>
          <p:cNvPicPr preferRelativeResize="0"/>
          <p:nvPr/>
        </p:nvPicPr>
        <p:blipFill rotWithShape="1">
          <a:blip r:embed="rId7">
            <a:alphaModFix/>
          </a:blip>
          <a:srcRect b="3553" l="21433" r="21306" t="0"/>
          <a:stretch/>
        </p:blipFill>
        <p:spPr>
          <a:xfrm>
            <a:off x="9720313" y="529789"/>
            <a:ext cx="1515533" cy="2602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7"/>
          <p:cNvSpPr/>
          <p:nvPr/>
        </p:nvSpPr>
        <p:spPr>
          <a:xfrm>
            <a:off x="1021665" y="3554546"/>
            <a:ext cx="1595950" cy="3837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Arial Rounded;700"/>
              </a:rPr>
              <a:t>Planteando:</a:t>
            </a:r>
          </a:p>
        </p:txBody>
      </p:sp>
      <p:sp>
        <p:nvSpPr>
          <p:cNvPr id="353" name="Google Shape;353;p7"/>
          <p:cNvSpPr/>
          <p:nvPr/>
        </p:nvSpPr>
        <p:spPr>
          <a:xfrm>
            <a:off x="923078" y="6039641"/>
            <a:ext cx="1595950" cy="3837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Arial Rounded;700"/>
              </a:rPr>
              <a:t>Respuesta: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"/>
          <p:cNvSpPr/>
          <p:nvPr/>
        </p:nvSpPr>
        <p:spPr>
          <a:xfrm>
            <a:off x="467175" y="496150"/>
            <a:ext cx="11417502" cy="4849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Andrés razonaba de la siguiente manera: “Si mi papá me da propina S/8 tendría el triple de la cantidad que me quedaría si le presto a mi hermano S/10”. ¿Cuánto de dinero tenía Andrés?</a:t>
            </a:r>
          </a:p>
        </p:txBody>
      </p:sp>
      <p:sp>
        <p:nvSpPr>
          <p:cNvPr id="359" name="Google Shape;359;p8"/>
          <p:cNvSpPr/>
          <p:nvPr/>
        </p:nvSpPr>
        <p:spPr>
          <a:xfrm>
            <a:off x="2474384" y="2468337"/>
            <a:ext cx="1032935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Propina</a:t>
            </a:r>
          </a:p>
        </p:txBody>
      </p:sp>
      <p:sp>
        <p:nvSpPr>
          <p:cNvPr id="360" name="Google Shape;360;p8"/>
          <p:cNvSpPr/>
          <p:nvPr/>
        </p:nvSpPr>
        <p:spPr>
          <a:xfrm>
            <a:off x="4083051" y="2468337"/>
            <a:ext cx="254002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8</a:t>
            </a:r>
          </a:p>
        </p:txBody>
      </p:sp>
      <p:sp>
        <p:nvSpPr>
          <p:cNvPr id="361" name="Google Shape;361;p8"/>
          <p:cNvSpPr/>
          <p:nvPr/>
        </p:nvSpPr>
        <p:spPr>
          <a:xfrm>
            <a:off x="3659718" y="2585270"/>
            <a:ext cx="270933" cy="1354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362" name="Google Shape;362;p8"/>
          <p:cNvSpPr/>
          <p:nvPr/>
        </p:nvSpPr>
        <p:spPr>
          <a:xfrm>
            <a:off x="1615020" y="4039334"/>
            <a:ext cx="1871132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Tenía Andrés</a:t>
            </a:r>
          </a:p>
        </p:txBody>
      </p:sp>
      <p:sp>
        <p:nvSpPr>
          <p:cNvPr id="363" name="Google Shape;363;p8"/>
          <p:cNvSpPr/>
          <p:nvPr/>
        </p:nvSpPr>
        <p:spPr>
          <a:xfrm>
            <a:off x="4114805" y="3157276"/>
            <a:ext cx="254002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</a:t>
            </a:r>
          </a:p>
        </p:txBody>
      </p:sp>
      <p:sp>
        <p:nvSpPr>
          <p:cNvPr id="364" name="Google Shape;364;p8"/>
          <p:cNvSpPr/>
          <p:nvPr/>
        </p:nvSpPr>
        <p:spPr>
          <a:xfrm>
            <a:off x="3666075" y="3350317"/>
            <a:ext cx="270933" cy="1354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365" name="Google Shape;365;p8"/>
          <p:cNvSpPr/>
          <p:nvPr/>
        </p:nvSpPr>
        <p:spPr>
          <a:xfrm>
            <a:off x="943019" y="5020300"/>
            <a:ext cx="2573868" cy="70156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La cantidad que presto a mi hermano</a:t>
            </a:r>
          </a:p>
        </p:txBody>
      </p:sp>
      <p:sp>
        <p:nvSpPr>
          <p:cNvPr id="366" name="Google Shape;366;p8"/>
          <p:cNvSpPr/>
          <p:nvPr/>
        </p:nvSpPr>
        <p:spPr>
          <a:xfrm>
            <a:off x="3689352" y="5378470"/>
            <a:ext cx="270933" cy="1354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367" name="Google Shape;367;p8"/>
          <p:cNvSpPr/>
          <p:nvPr/>
        </p:nvSpPr>
        <p:spPr>
          <a:xfrm>
            <a:off x="4132750" y="5238636"/>
            <a:ext cx="465665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10</a:t>
            </a:r>
          </a:p>
        </p:txBody>
      </p:sp>
      <p:sp>
        <p:nvSpPr>
          <p:cNvPr id="368" name="Google Shape;368;p8"/>
          <p:cNvSpPr/>
          <p:nvPr/>
        </p:nvSpPr>
        <p:spPr>
          <a:xfrm>
            <a:off x="7069666" y="2241410"/>
            <a:ext cx="254002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8</a:t>
            </a:r>
          </a:p>
        </p:txBody>
      </p:sp>
      <p:sp>
        <p:nvSpPr>
          <p:cNvPr id="369" name="Google Shape;369;p8"/>
          <p:cNvSpPr/>
          <p:nvPr/>
        </p:nvSpPr>
        <p:spPr>
          <a:xfrm>
            <a:off x="7984066" y="2287148"/>
            <a:ext cx="254002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</a:t>
            </a:r>
          </a:p>
        </p:txBody>
      </p:sp>
      <p:sp>
        <p:nvSpPr>
          <p:cNvPr id="370" name="Google Shape;370;p8"/>
          <p:cNvSpPr/>
          <p:nvPr/>
        </p:nvSpPr>
        <p:spPr>
          <a:xfrm>
            <a:off x="7560733" y="2404081"/>
            <a:ext cx="270933" cy="1354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371" name="Google Shape;371;p8"/>
          <p:cNvSpPr/>
          <p:nvPr/>
        </p:nvSpPr>
        <p:spPr>
          <a:xfrm>
            <a:off x="8390468" y="2287148"/>
            <a:ext cx="1286937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– 10</a:t>
            </a:r>
          </a:p>
        </p:txBody>
      </p:sp>
      <p:sp>
        <p:nvSpPr>
          <p:cNvPr id="372" name="Google Shape;372;p8"/>
          <p:cNvSpPr/>
          <p:nvPr/>
        </p:nvSpPr>
        <p:spPr>
          <a:xfrm>
            <a:off x="7069668" y="2829071"/>
            <a:ext cx="254002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8</a:t>
            </a:r>
          </a:p>
        </p:txBody>
      </p:sp>
      <p:sp>
        <p:nvSpPr>
          <p:cNvPr id="373" name="Google Shape;373;p8"/>
          <p:cNvSpPr/>
          <p:nvPr/>
        </p:nvSpPr>
        <p:spPr>
          <a:xfrm>
            <a:off x="7560735" y="2991742"/>
            <a:ext cx="270933" cy="1354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374" name="Google Shape;374;p8"/>
          <p:cNvSpPr/>
          <p:nvPr/>
        </p:nvSpPr>
        <p:spPr>
          <a:xfrm>
            <a:off x="7984066" y="2829071"/>
            <a:ext cx="1286937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3x - 10</a:t>
            </a:r>
          </a:p>
        </p:txBody>
      </p:sp>
      <p:sp>
        <p:nvSpPr>
          <p:cNvPr id="375" name="Google Shape;375;p8"/>
          <p:cNvSpPr/>
          <p:nvPr/>
        </p:nvSpPr>
        <p:spPr>
          <a:xfrm>
            <a:off x="4416683" y="3228089"/>
            <a:ext cx="309697" cy="294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376" name="Google Shape;376;p8"/>
          <p:cNvSpPr/>
          <p:nvPr/>
        </p:nvSpPr>
        <p:spPr>
          <a:xfrm>
            <a:off x="3685113" y="4218257"/>
            <a:ext cx="270933" cy="1354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377" name="Google Shape;377;p8"/>
          <p:cNvSpPr/>
          <p:nvPr/>
        </p:nvSpPr>
        <p:spPr>
          <a:xfrm>
            <a:off x="2294476" y="3181811"/>
            <a:ext cx="1236134" cy="3010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Tendría</a:t>
            </a:r>
          </a:p>
        </p:txBody>
      </p:sp>
      <p:sp>
        <p:nvSpPr>
          <p:cNvPr id="378" name="Google Shape;378;p8"/>
          <p:cNvSpPr/>
          <p:nvPr/>
        </p:nvSpPr>
        <p:spPr>
          <a:xfrm>
            <a:off x="4108445" y="4134479"/>
            <a:ext cx="355604" cy="30937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379" name="Google Shape;379;p8"/>
          <p:cNvSpPr/>
          <p:nvPr/>
        </p:nvSpPr>
        <p:spPr>
          <a:xfrm>
            <a:off x="6350000" y="3380685"/>
            <a:ext cx="254002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8</a:t>
            </a:r>
          </a:p>
        </p:txBody>
      </p:sp>
      <p:sp>
        <p:nvSpPr>
          <p:cNvPr id="380" name="Google Shape;380;p8"/>
          <p:cNvSpPr/>
          <p:nvPr/>
        </p:nvSpPr>
        <p:spPr>
          <a:xfrm>
            <a:off x="7560735" y="3533665"/>
            <a:ext cx="270933" cy="1354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381" name="Google Shape;381;p8"/>
          <p:cNvSpPr/>
          <p:nvPr/>
        </p:nvSpPr>
        <p:spPr>
          <a:xfrm>
            <a:off x="7984066" y="3370994"/>
            <a:ext cx="584201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3x </a:t>
            </a:r>
          </a:p>
        </p:txBody>
      </p:sp>
      <p:sp>
        <p:nvSpPr>
          <p:cNvPr id="382" name="Google Shape;382;p8"/>
          <p:cNvSpPr/>
          <p:nvPr/>
        </p:nvSpPr>
        <p:spPr>
          <a:xfrm>
            <a:off x="6984997" y="3380685"/>
            <a:ext cx="491067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10</a:t>
            </a:r>
          </a:p>
        </p:txBody>
      </p:sp>
      <p:sp>
        <p:nvSpPr>
          <p:cNvPr id="383" name="Google Shape;383;p8"/>
          <p:cNvSpPr/>
          <p:nvPr/>
        </p:nvSpPr>
        <p:spPr>
          <a:xfrm>
            <a:off x="6680203" y="3434306"/>
            <a:ext cx="211663" cy="24270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384" name="Google Shape;384;p8"/>
          <p:cNvSpPr/>
          <p:nvPr/>
        </p:nvSpPr>
        <p:spPr>
          <a:xfrm>
            <a:off x="7645404" y="4134479"/>
            <a:ext cx="270933" cy="1354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385" name="Google Shape;385;p8"/>
          <p:cNvSpPr/>
          <p:nvPr/>
        </p:nvSpPr>
        <p:spPr>
          <a:xfrm>
            <a:off x="8068735" y="3971808"/>
            <a:ext cx="584201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3x </a:t>
            </a:r>
          </a:p>
        </p:txBody>
      </p:sp>
      <p:sp>
        <p:nvSpPr>
          <p:cNvPr id="386" name="Google Shape;386;p8"/>
          <p:cNvSpPr/>
          <p:nvPr/>
        </p:nvSpPr>
        <p:spPr>
          <a:xfrm>
            <a:off x="7069666" y="3981499"/>
            <a:ext cx="491067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18</a:t>
            </a:r>
          </a:p>
        </p:txBody>
      </p:sp>
      <p:sp>
        <p:nvSpPr>
          <p:cNvPr id="387" name="Google Shape;387;p8"/>
          <p:cNvSpPr txBox="1"/>
          <p:nvPr/>
        </p:nvSpPr>
        <p:spPr>
          <a:xfrm>
            <a:off x="7114221" y="4605970"/>
            <a:ext cx="446511" cy="6830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-1368" t="-8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88" name="Google Shape;388;p8"/>
          <p:cNvSpPr/>
          <p:nvPr/>
        </p:nvSpPr>
        <p:spPr>
          <a:xfrm>
            <a:off x="7653876" y="4875592"/>
            <a:ext cx="270933" cy="1354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389" name="Google Shape;389;p8"/>
          <p:cNvSpPr/>
          <p:nvPr/>
        </p:nvSpPr>
        <p:spPr>
          <a:xfrm>
            <a:off x="8026401" y="4800865"/>
            <a:ext cx="304794" cy="3136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</a:t>
            </a:r>
          </a:p>
        </p:txBody>
      </p:sp>
      <p:sp>
        <p:nvSpPr>
          <p:cNvPr id="390" name="Google Shape;390;p8"/>
          <p:cNvSpPr/>
          <p:nvPr/>
        </p:nvSpPr>
        <p:spPr>
          <a:xfrm>
            <a:off x="7175509" y="5594072"/>
            <a:ext cx="407500" cy="30925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6</a:t>
            </a:r>
          </a:p>
        </p:txBody>
      </p:sp>
      <p:sp>
        <p:nvSpPr>
          <p:cNvPr id="391" name="Google Shape;391;p8"/>
          <p:cNvSpPr/>
          <p:nvPr/>
        </p:nvSpPr>
        <p:spPr>
          <a:xfrm>
            <a:off x="7679284" y="5639752"/>
            <a:ext cx="270933" cy="1354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392" name="Google Shape;392;p8"/>
          <p:cNvSpPr/>
          <p:nvPr/>
        </p:nvSpPr>
        <p:spPr>
          <a:xfrm>
            <a:off x="8051809" y="5565025"/>
            <a:ext cx="304794" cy="3136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</a:t>
            </a:r>
          </a:p>
        </p:txBody>
      </p:sp>
      <p:pic>
        <p:nvPicPr>
          <p:cNvPr descr="Empresario Leyendo Un Periódico Ilustraciones Vectoriales, Clip Art  Vectorizado Libre De Derechos. Image 74487746." id="393" name="Google Shape;393;p8"/>
          <p:cNvPicPr preferRelativeResize="0"/>
          <p:nvPr/>
        </p:nvPicPr>
        <p:blipFill rotWithShape="1">
          <a:blip r:embed="rId4">
            <a:alphaModFix/>
          </a:blip>
          <a:srcRect b="3604" l="22445" r="14740" t="3951"/>
          <a:stretch/>
        </p:blipFill>
        <p:spPr>
          <a:xfrm>
            <a:off x="162463" y="1716411"/>
            <a:ext cx="1873901" cy="232291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8"/>
          <p:cNvSpPr/>
          <p:nvPr/>
        </p:nvSpPr>
        <p:spPr>
          <a:xfrm>
            <a:off x="7406231" y="1794566"/>
            <a:ext cx="1595950" cy="3837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Arial Rounded;700"/>
              </a:rPr>
              <a:t>Planteando:</a:t>
            </a:r>
          </a:p>
        </p:txBody>
      </p:sp>
      <p:sp>
        <p:nvSpPr>
          <p:cNvPr id="395" name="Google Shape;395;p8"/>
          <p:cNvSpPr/>
          <p:nvPr/>
        </p:nvSpPr>
        <p:spPr>
          <a:xfrm>
            <a:off x="1517671" y="6314195"/>
            <a:ext cx="1595950" cy="3837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Arial Rounded;700"/>
              </a:rPr>
              <a:t>Respuesta:</a:t>
            </a:r>
          </a:p>
        </p:txBody>
      </p:sp>
      <p:sp>
        <p:nvSpPr>
          <p:cNvPr id="396" name="Google Shape;396;p8"/>
          <p:cNvSpPr/>
          <p:nvPr/>
        </p:nvSpPr>
        <p:spPr>
          <a:xfrm>
            <a:off x="3486152" y="6243999"/>
            <a:ext cx="4102093" cy="40560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Andrés tenía 6 soles</a:t>
            </a:r>
          </a:p>
        </p:txBody>
      </p:sp>
      <p:sp>
        <p:nvSpPr>
          <p:cNvPr id="397" name="Google Shape;397;p8"/>
          <p:cNvSpPr/>
          <p:nvPr/>
        </p:nvSpPr>
        <p:spPr>
          <a:xfrm>
            <a:off x="2563952" y="1869522"/>
            <a:ext cx="1970268" cy="3837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Arial Rounded;700"/>
              </a:rPr>
              <a:t>Del enunciado: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9"/>
          <p:cNvSpPr/>
          <p:nvPr/>
        </p:nvSpPr>
        <p:spPr>
          <a:xfrm>
            <a:off x="245725" y="441625"/>
            <a:ext cx="11526931" cy="5030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Uno de los lados de un triángulo es 3 unidades mayor que el lado menor y es 3 unidades menor al mayor de los lados. Si su perímetro es 36, halla la longitud del lado mayor</a:t>
            </a:r>
          </a:p>
        </p:txBody>
      </p:sp>
      <p:sp>
        <p:nvSpPr>
          <p:cNvPr id="403" name="Google Shape;403;p9"/>
          <p:cNvSpPr/>
          <p:nvPr/>
        </p:nvSpPr>
        <p:spPr>
          <a:xfrm>
            <a:off x="871200" y="2575504"/>
            <a:ext cx="2455334" cy="1876049"/>
          </a:xfrm>
          <a:prstGeom prst="triangle">
            <a:avLst>
              <a:gd fmla="val 50000" name="adj"/>
            </a:avLst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4" name="Google Shape;404;p9"/>
          <p:cNvSpPr/>
          <p:nvPr/>
        </p:nvSpPr>
        <p:spPr>
          <a:xfrm>
            <a:off x="5249333" y="2021805"/>
            <a:ext cx="3784600" cy="3693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Perímetro = suma de lados</a:t>
            </a:r>
          </a:p>
        </p:txBody>
      </p:sp>
      <p:sp>
        <p:nvSpPr>
          <p:cNvPr id="405" name="Google Shape;405;p9"/>
          <p:cNvSpPr/>
          <p:nvPr/>
        </p:nvSpPr>
        <p:spPr>
          <a:xfrm>
            <a:off x="1955800" y="4612316"/>
            <a:ext cx="364067" cy="245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568278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406" name="Google Shape;406;p9"/>
          <p:cNvSpPr/>
          <p:nvPr/>
        </p:nvSpPr>
        <p:spPr>
          <a:xfrm>
            <a:off x="2934950" y="3364693"/>
            <a:ext cx="783167" cy="245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000099"/>
                </a:solidFill>
                <a:latin typeface="Trebuchet MS"/>
              </a:rPr>
              <a:t>x + 3</a:t>
            </a:r>
          </a:p>
        </p:txBody>
      </p:sp>
      <p:sp>
        <p:nvSpPr>
          <p:cNvPr id="407" name="Google Shape;407;p9"/>
          <p:cNvSpPr/>
          <p:nvPr/>
        </p:nvSpPr>
        <p:spPr>
          <a:xfrm>
            <a:off x="561131" y="3344222"/>
            <a:ext cx="783167" cy="245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9933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Trebuchet MS"/>
              </a:rPr>
              <a:t>x +  6 </a:t>
            </a:r>
          </a:p>
        </p:txBody>
      </p:sp>
      <p:sp>
        <p:nvSpPr>
          <p:cNvPr id="408" name="Google Shape;408;p9"/>
          <p:cNvSpPr/>
          <p:nvPr/>
        </p:nvSpPr>
        <p:spPr>
          <a:xfrm>
            <a:off x="7645398" y="2503552"/>
            <a:ext cx="364067" cy="245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</a:t>
            </a:r>
          </a:p>
        </p:txBody>
      </p:sp>
      <p:sp>
        <p:nvSpPr>
          <p:cNvPr id="409" name="Google Shape;409;p9"/>
          <p:cNvSpPr/>
          <p:nvPr/>
        </p:nvSpPr>
        <p:spPr>
          <a:xfrm>
            <a:off x="6414559" y="2503552"/>
            <a:ext cx="875244" cy="2455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(x + 3)</a:t>
            </a:r>
          </a:p>
        </p:txBody>
      </p:sp>
      <p:sp>
        <p:nvSpPr>
          <p:cNvPr id="410" name="Google Shape;410;p9"/>
          <p:cNvSpPr/>
          <p:nvPr/>
        </p:nvSpPr>
        <p:spPr>
          <a:xfrm>
            <a:off x="5130801" y="2504978"/>
            <a:ext cx="941912" cy="2455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(x +  6)</a:t>
            </a:r>
          </a:p>
        </p:txBody>
      </p:sp>
      <p:sp>
        <p:nvSpPr>
          <p:cNvPr id="411" name="Google Shape;411;p9"/>
          <p:cNvSpPr/>
          <p:nvPr/>
        </p:nvSpPr>
        <p:spPr>
          <a:xfrm>
            <a:off x="8056026" y="2559987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412" name="Google Shape;412;p9"/>
          <p:cNvSpPr/>
          <p:nvPr/>
        </p:nvSpPr>
        <p:spPr>
          <a:xfrm>
            <a:off x="6122454" y="2531757"/>
            <a:ext cx="249770" cy="1862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413" name="Google Shape;413;p9"/>
          <p:cNvSpPr/>
          <p:nvPr/>
        </p:nvSpPr>
        <p:spPr>
          <a:xfrm>
            <a:off x="7349067" y="2514823"/>
            <a:ext cx="249770" cy="1862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+</a:t>
            </a:r>
          </a:p>
        </p:txBody>
      </p:sp>
      <p:sp>
        <p:nvSpPr>
          <p:cNvPr id="414" name="Google Shape;414;p9"/>
          <p:cNvSpPr/>
          <p:nvPr/>
        </p:nvSpPr>
        <p:spPr>
          <a:xfrm>
            <a:off x="8540624" y="2503552"/>
            <a:ext cx="493309" cy="2455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36</a:t>
            </a:r>
          </a:p>
        </p:txBody>
      </p:sp>
      <p:sp>
        <p:nvSpPr>
          <p:cNvPr id="415" name="Google Shape;415;p9"/>
          <p:cNvSpPr/>
          <p:nvPr/>
        </p:nvSpPr>
        <p:spPr>
          <a:xfrm>
            <a:off x="7624224" y="3364693"/>
            <a:ext cx="431802" cy="245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3x</a:t>
            </a:r>
          </a:p>
        </p:txBody>
      </p:sp>
      <p:sp>
        <p:nvSpPr>
          <p:cNvPr id="416" name="Google Shape;416;p9"/>
          <p:cNvSpPr/>
          <p:nvPr/>
        </p:nvSpPr>
        <p:spPr>
          <a:xfrm>
            <a:off x="8149160" y="3421128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417" name="Google Shape;417;p9"/>
          <p:cNvSpPr/>
          <p:nvPr/>
        </p:nvSpPr>
        <p:spPr>
          <a:xfrm>
            <a:off x="8551331" y="3357594"/>
            <a:ext cx="493309" cy="245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36</a:t>
            </a:r>
          </a:p>
        </p:txBody>
      </p:sp>
      <p:sp>
        <p:nvSpPr>
          <p:cNvPr id="418" name="Google Shape;418;p9"/>
          <p:cNvSpPr/>
          <p:nvPr/>
        </p:nvSpPr>
        <p:spPr>
          <a:xfrm>
            <a:off x="9137774" y="3457500"/>
            <a:ext cx="254002" cy="457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-</a:t>
            </a:r>
          </a:p>
        </p:txBody>
      </p:sp>
      <p:sp>
        <p:nvSpPr>
          <p:cNvPr id="419" name="Google Shape;419;p9"/>
          <p:cNvSpPr/>
          <p:nvPr/>
        </p:nvSpPr>
        <p:spPr>
          <a:xfrm>
            <a:off x="9484911" y="3357594"/>
            <a:ext cx="294090" cy="245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9</a:t>
            </a:r>
          </a:p>
        </p:txBody>
      </p:sp>
      <p:sp>
        <p:nvSpPr>
          <p:cNvPr id="420" name="Google Shape;420;p9"/>
          <p:cNvSpPr/>
          <p:nvPr/>
        </p:nvSpPr>
        <p:spPr>
          <a:xfrm>
            <a:off x="8587439" y="3906836"/>
            <a:ext cx="493309" cy="245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27</a:t>
            </a:r>
          </a:p>
        </p:txBody>
      </p:sp>
      <p:sp>
        <p:nvSpPr>
          <p:cNvPr id="421" name="Google Shape;421;p9"/>
          <p:cNvSpPr/>
          <p:nvPr/>
        </p:nvSpPr>
        <p:spPr>
          <a:xfrm>
            <a:off x="8149159" y="3954641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422" name="Google Shape;422;p9"/>
          <p:cNvSpPr/>
          <p:nvPr/>
        </p:nvSpPr>
        <p:spPr>
          <a:xfrm>
            <a:off x="7652736" y="3864597"/>
            <a:ext cx="431802" cy="245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3x</a:t>
            </a:r>
          </a:p>
        </p:txBody>
      </p:sp>
      <p:sp>
        <p:nvSpPr>
          <p:cNvPr id="423" name="Google Shape;423;p9"/>
          <p:cNvSpPr txBox="1"/>
          <p:nvPr/>
        </p:nvSpPr>
        <p:spPr>
          <a:xfrm>
            <a:off x="8564022" y="4280955"/>
            <a:ext cx="446511" cy="6830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891" l="-1369" r="-136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24" name="Google Shape;424;p9"/>
          <p:cNvSpPr/>
          <p:nvPr/>
        </p:nvSpPr>
        <p:spPr>
          <a:xfrm>
            <a:off x="8210544" y="4544583"/>
            <a:ext cx="270933" cy="1354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425" name="Google Shape;425;p9"/>
          <p:cNvSpPr/>
          <p:nvPr/>
        </p:nvSpPr>
        <p:spPr>
          <a:xfrm>
            <a:off x="7848591" y="4498204"/>
            <a:ext cx="283634" cy="2572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</a:t>
            </a:r>
          </a:p>
        </p:txBody>
      </p:sp>
      <p:sp>
        <p:nvSpPr>
          <p:cNvPr id="426" name="Google Shape;426;p9"/>
          <p:cNvSpPr/>
          <p:nvPr/>
        </p:nvSpPr>
        <p:spPr>
          <a:xfrm>
            <a:off x="8644465" y="5225076"/>
            <a:ext cx="304801" cy="245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9</a:t>
            </a:r>
          </a:p>
        </p:txBody>
      </p:sp>
      <p:sp>
        <p:nvSpPr>
          <p:cNvPr id="427" name="Google Shape;427;p9"/>
          <p:cNvSpPr/>
          <p:nvPr/>
        </p:nvSpPr>
        <p:spPr>
          <a:xfrm>
            <a:off x="8286744" y="5280110"/>
            <a:ext cx="270933" cy="1354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428" name="Google Shape;428;p9"/>
          <p:cNvSpPr/>
          <p:nvPr/>
        </p:nvSpPr>
        <p:spPr>
          <a:xfrm>
            <a:off x="7924791" y="5233731"/>
            <a:ext cx="283634" cy="2572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</a:t>
            </a:r>
          </a:p>
        </p:txBody>
      </p:sp>
      <p:sp>
        <p:nvSpPr>
          <p:cNvPr id="429" name="Google Shape;429;p9"/>
          <p:cNvSpPr/>
          <p:nvPr/>
        </p:nvSpPr>
        <p:spPr>
          <a:xfrm>
            <a:off x="5142801" y="4199575"/>
            <a:ext cx="783167" cy="245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x +  6 </a:t>
            </a:r>
          </a:p>
        </p:txBody>
      </p:sp>
      <p:sp>
        <p:nvSpPr>
          <p:cNvPr id="430" name="Google Shape;430;p9"/>
          <p:cNvSpPr/>
          <p:nvPr/>
        </p:nvSpPr>
        <p:spPr>
          <a:xfrm>
            <a:off x="4459119" y="3779942"/>
            <a:ext cx="2204730" cy="245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Lado Mayor</a:t>
            </a:r>
          </a:p>
        </p:txBody>
      </p:sp>
      <p:sp>
        <p:nvSpPr>
          <p:cNvPr id="431" name="Google Shape;431;p9"/>
          <p:cNvSpPr/>
          <p:nvPr/>
        </p:nvSpPr>
        <p:spPr>
          <a:xfrm>
            <a:off x="5030620" y="4696431"/>
            <a:ext cx="304801" cy="245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9</a:t>
            </a:r>
          </a:p>
        </p:txBody>
      </p:sp>
      <p:sp>
        <p:nvSpPr>
          <p:cNvPr id="432" name="Google Shape;432;p9"/>
          <p:cNvSpPr/>
          <p:nvPr/>
        </p:nvSpPr>
        <p:spPr>
          <a:xfrm>
            <a:off x="5426431" y="4687964"/>
            <a:ext cx="596905" cy="2835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+ 6 </a:t>
            </a:r>
          </a:p>
        </p:txBody>
      </p:sp>
      <p:sp>
        <p:nvSpPr>
          <p:cNvPr id="433" name="Google Shape;433;p9"/>
          <p:cNvSpPr/>
          <p:nvPr/>
        </p:nvSpPr>
        <p:spPr>
          <a:xfrm>
            <a:off x="5235931" y="5193287"/>
            <a:ext cx="596905" cy="2835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15</a:t>
            </a:r>
          </a:p>
        </p:txBody>
      </p:sp>
      <p:pic>
        <p:nvPicPr>
          <p:cNvPr descr="Apuesto hombre pensando en una gran idea | Vector Premium" id="434" name="Google Shape;434;p9"/>
          <p:cNvPicPr preferRelativeResize="0"/>
          <p:nvPr/>
        </p:nvPicPr>
        <p:blipFill rotWithShape="1">
          <a:blip r:embed="rId4">
            <a:alphaModFix/>
          </a:blip>
          <a:srcRect b="5927" l="17979" r="15424" t="3479"/>
          <a:stretch/>
        </p:blipFill>
        <p:spPr>
          <a:xfrm>
            <a:off x="10048881" y="2349950"/>
            <a:ext cx="2020208" cy="2748173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9"/>
          <p:cNvSpPr/>
          <p:nvPr/>
        </p:nvSpPr>
        <p:spPr>
          <a:xfrm>
            <a:off x="952714" y="6211157"/>
            <a:ext cx="1186486" cy="245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Respuesta:</a:t>
            </a:r>
          </a:p>
        </p:txBody>
      </p:sp>
      <p:sp>
        <p:nvSpPr>
          <p:cNvPr id="436" name="Google Shape;436;p9"/>
          <p:cNvSpPr/>
          <p:nvPr/>
        </p:nvSpPr>
        <p:spPr>
          <a:xfrm>
            <a:off x="2563057" y="6082435"/>
            <a:ext cx="6098441" cy="50297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La longitud del mayor lado es 15 unidades.</a:t>
            </a:r>
          </a:p>
        </p:txBody>
      </p:sp>
      <p:sp>
        <p:nvSpPr>
          <p:cNvPr id="437" name="Google Shape;437;p9"/>
          <p:cNvSpPr/>
          <p:nvPr/>
        </p:nvSpPr>
        <p:spPr>
          <a:xfrm>
            <a:off x="1032030" y="2104406"/>
            <a:ext cx="2204730" cy="245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Trebuchet MS"/>
              </a:rPr>
              <a:t>En el triángulo</a:t>
            </a:r>
          </a:p>
        </p:txBody>
      </p:sp>
      <p:sp>
        <p:nvSpPr>
          <p:cNvPr id="438" name="Google Shape;438;p9"/>
          <p:cNvSpPr/>
          <p:nvPr/>
        </p:nvSpPr>
        <p:spPr>
          <a:xfrm>
            <a:off x="6121975" y="2915088"/>
            <a:ext cx="1640747" cy="2835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3X+9</a:t>
            </a:r>
          </a:p>
        </p:txBody>
      </p:sp>
      <p:sp>
        <p:nvSpPr>
          <p:cNvPr id="439" name="Google Shape;439;p9"/>
          <p:cNvSpPr/>
          <p:nvPr/>
        </p:nvSpPr>
        <p:spPr>
          <a:xfrm>
            <a:off x="8174551" y="2958087"/>
            <a:ext cx="309037" cy="1326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rgbClr val="FF0000"/>
                </a:solidFill>
                <a:latin typeface="Trebuchet MS"/>
              </a:rPr>
              <a:t>=</a:t>
            </a:r>
          </a:p>
        </p:txBody>
      </p:sp>
      <p:sp>
        <p:nvSpPr>
          <p:cNvPr id="440" name="Google Shape;440;p9"/>
          <p:cNvSpPr/>
          <p:nvPr/>
        </p:nvSpPr>
        <p:spPr>
          <a:xfrm>
            <a:off x="8659149" y="2901652"/>
            <a:ext cx="493309" cy="2455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dk1"/>
                </a:solidFill>
                <a:latin typeface="Trebuchet MS"/>
              </a:rPr>
              <a:t>36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a">
  <a:themeElements>
    <a:clrScheme name="Intermedio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2019-03-27T21:34:33Z</dcterms:created>
  <dc:creator>dirpri02user</dc:creator>
</cp:coreProperties>
</file>